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548" r:id="rId5"/>
    <p:sldId id="12524" r:id="rId6"/>
    <p:sldId id="12526" r:id="rId7"/>
    <p:sldId id="12527" r:id="rId8"/>
    <p:sldId id="12529" r:id="rId9"/>
    <p:sldId id="12530" r:id="rId10"/>
    <p:sldId id="12531" r:id="rId11"/>
    <p:sldId id="12532" r:id="rId12"/>
    <p:sldId id="12534" r:id="rId13"/>
    <p:sldId id="12535" r:id="rId14"/>
    <p:sldId id="12536" r:id="rId15"/>
    <p:sldId id="12537" r:id="rId16"/>
    <p:sldId id="12538" r:id="rId17"/>
    <p:sldId id="12548" r:id="rId18"/>
    <p:sldId id="12550" r:id="rId19"/>
    <p:sldId id="12533" r:id="rId20"/>
    <p:sldId id="12549" r:id="rId21"/>
    <p:sldId id="12539" r:id="rId22"/>
    <p:sldId id="12540" r:id="rId23"/>
    <p:sldId id="1252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33A63C-6758-46AE-B793-E4ECCAF2CE18}" v="8" dt="2026-09-21T16:40:46.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31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d St Cecilias" userId="cd88c32f-1bf3-443c-8dbd-4d5a73172646" providerId="ADAL" clId="{2A9CBF0B-FF64-4683-B086-F3350D83B07E}"/>
    <pc:docChg chg="custSel delSld modSld">
      <pc:chgData name="Head St Cecilias" userId="cd88c32f-1bf3-443c-8dbd-4d5a73172646" providerId="ADAL" clId="{2A9CBF0B-FF64-4683-B086-F3350D83B07E}" dt="2026-09-21T16:40:46.961" v="19"/>
      <pc:docMkLst>
        <pc:docMk/>
      </pc:docMkLst>
      <pc:sldChg chg="modSp mod">
        <pc:chgData name="Head St Cecilias" userId="cd88c32f-1bf3-443c-8dbd-4d5a73172646" providerId="ADAL" clId="{2A9CBF0B-FF64-4683-B086-F3350D83B07E}" dt="2026-09-17T13:34:48.103" v="11" actId="1076"/>
        <pc:sldMkLst>
          <pc:docMk/>
          <pc:sldMk cId="3290886127" sldId="12529"/>
        </pc:sldMkLst>
        <pc:picChg chg="mod">
          <ac:chgData name="Head St Cecilias" userId="cd88c32f-1bf3-443c-8dbd-4d5a73172646" providerId="ADAL" clId="{2A9CBF0B-FF64-4683-B086-F3350D83B07E}" dt="2026-09-17T13:34:48.103" v="11" actId="1076"/>
          <ac:picMkLst>
            <pc:docMk/>
            <pc:sldMk cId="3290886127" sldId="12529"/>
            <ac:picMk id="16" creationId="{18357626-F98C-414D-8768-23345C5CE19A}"/>
          </ac:picMkLst>
        </pc:picChg>
      </pc:sldChg>
      <pc:sldChg chg="delSp mod">
        <pc:chgData name="Head St Cecilias" userId="cd88c32f-1bf3-443c-8dbd-4d5a73172646" providerId="ADAL" clId="{2A9CBF0B-FF64-4683-B086-F3350D83B07E}" dt="2026-09-17T13:33:05.097" v="0" actId="478"/>
        <pc:sldMkLst>
          <pc:docMk/>
          <pc:sldMk cId="2634718534" sldId="12530"/>
        </pc:sldMkLst>
      </pc:sldChg>
      <pc:sldChg chg="modAnim">
        <pc:chgData name="Head St Cecilias" userId="cd88c32f-1bf3-443c-8dbd-4d5a73172646" providerId="ADAL" clId="{2A9CBF0B-FF64-4683-B086-F3350D83B07E}" dt="2026-09-21T16:40:46.961" v="19"/>
        <pc:sldMkLst>
          <pc:docMk/>
          <pc:sldMk cId="573717466" sldId="12538"/>
        </pc:sldMkLst>
      </pc:sldChg>
      <pc:sldChg chg="modAnim">
        <pc:chgData name="Head St Cecilias" userId="cd88c32f-1bf3-443c-8dbd-4d5a73172646" providerId="ADAL" clId="{2A9CBF0B-FF64-4683-B086-F3350D83B07E}" dt="2026-09-21T16:40:37.483" v="13"/>
        <pc:sldMkLst>
          <pc:docMk/>
          <pc:sldMk cId="2074209897" sldId="12539"/>
        </pc:sldMkLst>
      </pc:sldChg>
      <pc:sldChg chg="modAnim">
        <pc:chgData name="Head St Cecilias" userId="cd88c32f-1bf3-443c-8dbd-4d5a73172646" providerId="ADAL" clId="{2A9CBF0B-FF64-4683-B086-F3350D83B07E}" dt="2026-09-21T16:40:41.293" v="14"/>
        <pc:sldMkLst>
          <pc:docMk/>
          <pc:sldMk cId="1199068142" sldId="12540"/>
        </pc:sldMkLst>
      </pc:sldChg>
    </pc:docChg>
  </pc:docChgLst>
  <pc:docChgLst>
    <pc:chgData name="Keran Gill" userId="e4182801-574f-4a66-a720-e9bf92286594" providerId="ADAL" clId="{AA5C182D-FCC2-4A16-84F4-430C09D19F9E}"/>
    <pc:docChg chg="custSel modSld">
      <pc:chgData name="Keran Gill" userId="e4182801-574f-4a66-a720-e9bf92286594" providerId="ADAL" clId="{AA5C182D-FCC2-4A16-84F4-430C09D19F9E}" dt="2026-09-11T13:57:23.578" v="5" actId="14100"/>
      <pc:docMkLst>
        <pc:docMk/>
      </pc:docMkLst>
      <pc:sldChg chg="addSp delSp modSp">
        <pc:chgData name="Keran Gill" userId="e4182801-574f-4a66-a720-e9bf92286594" providerId="ADAL" clId="{AA5C182D-FCC2-4A16-84F4-430C09D19F9E}" dt="2026-09-11T13:57:23.578" v="5" actId="14100"/>
        <pc:sldMkLst>
          <pc:docMk/>
          <pc:sldMk cId="1058552110" sldId="12537"/>
        </pc:sldMkLst>
        <pc:picChg chg="add mod">
          <ac:chgData name="Keran Gill" userId="e4182801-574f-4a66-a720-e9bf92286594" providerId="ADAL" clId="{AA5C182D-FCC2-4A16-84F4-430C09D19F9E}" dt="2026-09-11T13:57:23.578" v="5" actId="14100"/>
          <ac:picMkLst>
            <pc:docMk/>
            <pc:sldMk cId="1058552110" sldId="12537"/>
            <ac:picMk id="1026" creationId="{0CF07A4B-8711-41ED-9620-829E711E195E}"/>
          </ac:picMkLst>
        </pc:picChg>
      </pc:sldChg>
      <pc:sldChg chg="delSp">
        <pc:chgData name="Keran Gill" userId="e4182801-574f-4a66-a720-e9bf92286594" providerId="ADAL" clId="{AA5C182D-FCC2-4A16-84F4-430C09D19F9E}" dt="2026-09-11T13:57:03.114" v="0" actId="478"/>
        <pc:sldMkLst>
          <pc:docMk/>
          <pc:sldMk cId="2413402181" sldId="1254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F6D9B-0D2B-4730-6403-E0347AD55C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9A807E-1290-2F5D-13D6-35E2B585C7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A5329E7-0C5C-DDE8-4DEE-22BFB1DD26D5}"/>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65962262-1089-F2CF-18DC-B995832B1C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C130B6-C26A-454E-ECE9-201DFEF4E171}"/>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882914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BB0C-AF79-930E-4C89-941F95BBD3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B0F8C5-FA67-9A23-0077-EEA11495F8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BC9449-3B38-AD72-54CB-9C3B5A1A96C7}"/>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4D469DA6-9623-6882-2B62-6D011CB1F4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1A0DCF-FC16-6399-2376-1F075580F3DE}"/>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2210282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2DAC8-AE1F-45BF-D189-5CC8ABCFBF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7D91196-B95A-F9D8-C67E-D578CD606D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B25310-7080-1CBA-A99A-E515A4845F3D}"/>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4156C436-020E-0545-CB35-17EA21C62E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A5912D-5918-E958-CA4E-50A990C9B4F5}"/>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1577573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B073-9E2C-4EC6-3B2C-60D8E070EF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F5ACD6-D60E-E5AD-A325-4BA055CE12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EEBD055-7121-EC83-2416-2C3DB0944B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6424C47-539D-F7B7-9475-6D2E07A19A96}"/>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6" name="Footer Placeholder 5">
            <a:extLst>
              <a:ext uri="{FF2B5EF4-FFF2-40B4-BE49-F238E27FC236}">
                <a16:creationId xmlns:a16="http://schemas.microsoft.com/office/drawing/2014/main" id="{DBED11E5-BAB6-D196-F43E-5075CDAF49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E24961-F95E-A794-A2D8-B2CBCC514111}"/>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947683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2E016-7D4D-ADAE-6828-9CCA0FE4C96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84A0C9-26BC-A44E-94CD-ECB967DE49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9F4DFE-99B6-56B3-95F6-D1EDC50455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AC002F1-214A-929E-66CB-EDE07230CC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C270E2-791E-CE50-DD59-D12D08938E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06EE46-C2EB-7AE4-D4E9-A066492303DA}"/>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8" name="Footer Placeholder 7">
            <a:extLst>
              <a:ext uri="{FF2B5EF4-FFF2-40B4-BE49-F238E27FC236}">
                <a16:creationId xmlns:a16="http://schemas.microsoft.com/office/drawing/2014/main" id="{A0BFF646-D0D0-CD8F-0C52-FC2C079BAC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5E2380-41E7-5390-5226-427B532ED1E3}"/>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1284298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FCDB-FDEA-9894-313C-F29B24AAC8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70B465E-F38D-359D-C497-8F85BE0D0DA9}"/>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4" name="Footer Placeholder 3">
            <a:extLst>
              <a:ext uri="{FF2B5EF4-FFF2-40B4-BE49-F238E27FC236}">
                <a16:creationId xmlns:a16="http://schemas.microsoft.com/office/drawing/2014/main" id="{2F09AAE9-98E9-1EE2-D1B4-B11B6BD899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B130BD-4D45-6E6A-A876-3577A2852B7F}"/>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245021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DD35F1-85A3-4285-D327-CBCE08005D7F}"/>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3" name="Footer Placeholder 2">
            <a:extLst>
              <a:ext uri="{FF2B5EF4-FFF2-40B4-BE49-F238E27FC236}">
                <a16:creationId xmlns:a16="http://schemas.microsoft.com/office/drawing/2014/main" id="{21AD508E-8149-1205-8CEA-F97B0DF30B6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F6D554B-7C75-5E8A-A21B-1BFD397D5CFB}"/>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2225645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AEFCA-B610-D9D8-8704-A01798A335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6998EC2-F266-DADC-5AE8-33E101DD73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BBBE5D-4B6C-C5E6-46FE-1670AE88B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A13EF1-9ED4-26F7-B550-0A32C020D1A9}"/>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6" name="Footer Placeholder 5">
            <a:extLst>
              <a:ext uri="{FF2B5EF4-FFF2-40B4-BE49-F238E27FC236}">
                <a16:creationId xmlns:a16="http://schemas.microsoft.com/office/drawing/2014/main" id="{0AADDC36-B689-E1C4-B3E6-89498A28BA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48CA1C-4FFB-A42E-A1C8-D51DF6EF27C6}"/>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1170294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E3C7-9E18-1067-C39F-2CD4A9A203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055251-D6F3-CDD8-5B8E-DE13E267D2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250603C-DBCC-7F1B-D4C9-93ABDD370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E18C32-F452-E0A8-E58B-2E2C75AA050E}"/>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6" name="Footer Placeholder 5">
            <a:extLst>
              <a:ext uri="{FF2B5EF4-FFF2-40B4-BE49-F238E27FC236}">
                <a16:creationId xmlns:a16="http://schemas.microsoft.com/office/drawing/2014/main" id="{5E3E754A-93E1-B674-2DCC-C0ECA97414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61BC73-BE84-E725-B18B-58DCF2E5E8B7}"/>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1160716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DEDA-F74C-EAC0-38C1-00B0B7CDD5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BD3249-0094-166D-66B7-65DE677A15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D36CB4-C073-ACAA-2ABB-47081260D0F9}"/>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50719EF6-D931-5F65-1F52-69B2013C1C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9A3F72-A354-F479-5D9C-FD9632828767}"/>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1105407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7825A-0B18-2294-B3BB-247E81026A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1FCE1D-587F-7B42-04F1-387C8DF5D7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78ADBF-380D-7297-693C-7468BE70B50B}"/>
              </a:ext>
            </a:extLst>
          </p:cNvPr>
          <p:cNvSpPr>
            <a:spLocks noGrp="1"/>
          </p:cNvSpPr>
          <p:nvPr>
            <p:ph type="dt" sz="half" idx="10"/>
          </p:nvPr>
        </p:nvSpPr>
        <p:spPr/>
        <p:txBody>
          <a:body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36EBF2AE-A375-C6F3-C4B5-3DF2B1CC01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D08987-A39E-BA61-5039-86ADD98A2C80}"/>
              </a:ext>
            </a:extLst>
          </p:cNvPr>
          <p:cNvSpPr>
            <a:spLocks noGrp="1"/>
          </p:cNvSpPr>
          <p:nvPr>
            <p:ph type="sldNum" sz="quarter" idx="12"/>
          </p:nvPr>
        </p:nvSpPr>
        <p:spPr/>
        <p:txBody>
          <a:bodyPr/>
          <a:lstStyle/>
          <a:p>
            <a:fld id="{79BF7608-7328-4681-9FAB-64A40EB74696}" type="slidenum">
              <a:rPr lang="en-GB" smtClean="0"/>
              <a:t>‹#›</a:t>
            </a:fld>
            <a:endParaRPr lang="en-GB"/>
          </a:p>
        </p:txBody>
      </p:sp>
    </p:spTree>
    <p:extLst>
      <p:ext uri="{BB962C8B-B14F-4D97-AF65-F5344CB8AC3E}">
        <p14:creationId xmlns:p14="http://schemas.microsoft.com/office/powerpoint/2010/main" val="2655408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elcome Slide Full Siz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8914CA04-1ADC-400C-B55B-E68830F5AC9A}"/>
              </a:ext>
            </a:extLst>
          </p:cNvPr>
          <p:cNvSpPr>
            <a:spLocks noGrp="1"/>
          </p:cNvSpPr>
          <p:nvPr>
            <p:ph type="pic" sz="quarter" idx="11" hasCustomPrompt="1"/>
          </p:nvPr>
        </p:nvSpPr>
        <p:spPr>
          <a:xfrm>
            <a:off x="0" y="0"/>
            <a:ext cx="12192000" cy="6858000"/>
          </a:xfrm>
          <a:blipFill>
            <a:blip r:embed="rId2"/>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03176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33333"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FCA870-0722-817B-EE51-51B6D1072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219F3D-322E-160D-ED8D-1611D8D41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749DF2-E0D3-C5B4-A47D-9A39057E6D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9761ED-7936-49E4-9493-6FB4A9A05216}" type="datetimeFigureOut">
              <a:rPr lang="en-GB" smtClean="0"/>
              <a:t>21/09/2026</a:t>
            </a:fld>
            <a:endParaRPr lang="en-GB"/>
          </a:p>
        </p:txBody>
      </p:sp>
      <p:sp>
        <p:nvSpPr>
          <p:cNvPr id="5" name="Footer Placeholder 4">
            <a:extLst>
              <a:ext uri="{FF2B5EF4-FFF2-40B4-BE49-F238E27FC236}">
                <a16:creationId xmlns:a16="http://schemas.microsoft.com/office/drawing/2014/main" id="{2422C35C-E29D-5DB2-E87D-B0DB4102E4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E2A5094-5632-9AAD-63C9-BFE5E2780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BF7608-7328-4681-9FAB-64A40EB74696}" type="slidenum">
              <a:rPr lang="en-GB" smtClean="0"/>
              <a:t>‹#›</a:t>
            </a:fld>
            <a:endParaRPr lang="en-GB"/>
          </a:p>
        </p:txBody>
      </p:sp>
    </p:spTree>
    <p:extLst>
      <p:ext uri="{BB962C8B-B14F-4D97-AF65-F5344CB8AC3E}">
        <p14:creationId xmlns:p14="http://schemas.microsoft.com/office/powerpoint/2010/main" val="2596670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pn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mailto:sendco@st-cecilias.wokingham.sch.u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8.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23CB08-E34E-1FB9-8958-FCF05B7848EC}"/>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12260424" cy="6906781"/>
          </a:xfrm>
          <a:prstGeom prst="rect">
            <a:avLst/>
          </a:prstGeom>
        </p:spPr>
      </p:pic>
      <p:sp>
        <p:nvSpPr>
          <p:cNvPr id="8" name="Freeform: Shape 7">
            <a:extLst>
              <a:ext uri="{FF2B5EF4-FFF2-40B4-BE49-F238E27FC236}">
                <a16:creationId xmlns:a16="http://schemas.microsoft.com/office/drawing/2014/main" id="{DE1F9F27-48FE-4B3D-AE17-D7F56E1145B2}"/>
              </a:ext>
            </a:extLst>
          </p:cNvPr>
          <p:cNvSpPr/>
          <p:nvPr/>
        </p:nvSpPr>
        <p:spPr>
          <a:xfrm>
            <a:off x="1962151" y="372141"/>
            <a:ext cx="8264461" cy="6485859"/>
          </a:xfrm>
          <a:custGeom>
            <a:avLst/>
            <a:gdLst>
              <a:gd name="connsiteX0" fmla="*/ 0 w 8264461"/>
              <a:gd name="connsiteY0" fmla="*/ 4132231 h 6485858"/>
              <a:gd name="connsiteX1" fmla="*/ 324898 w 8264461"/>
              <a:gd name="connsiteY1" fmla="*/ 2523649 h 6485858"/>
              <a:gd name="connsiteX2" fmla="*/ 1210247 w 8264461"/>
              <a:gd name="connsiteY2" fmla="*/ 1210247 h 6485858"/>
              <a:gd name="connsiteX3" fmla="*/ 2523649 w 8264461"/>
              <a:gd name="connsiteY3" fmla="*/ 324898 h 6485858"/>
              <a:gd name="connsiteX4" fmla="*/ 4132231 w 8264461"/>
              <a:gd name="connsiteY4" fmla="*/ 0 h 6485858"/>
              <a:gd name="connsiteX5" fmla="*/ 5740813 w 8264461"/>
              <a:gd name="connsiteY5" fmla="*/ 324898 h 6485858"/>
              <a:gd name="connsiteX6" fmla="*/ 7054120 w 8264461"/>
              <a:gd name="connsiteY6" fmla="*/ 1210247 h 6485858"/>
              <a:gd name="connsiteX7" fmla="*/ 7939564 w 8264461"/>
              <a:gd name="connsiteY7" fmla="*/ 2523649 h 6485858"/>
              <a:gd name="connsiteX8" fmla="*/ 8264461 w 8264461"/>
              <a:gd name="connsiteY8" fmla="*/ 4132231 h 6485858"/>
              <a:gd name="connsiteX9" fmla="*/ 7939564 w 8264461"/>
              <a:gd name="connsiteY9" fmla="*/ 5740813 h 6485858"/>
              <a:gd name="connsiteX10" fmla="*/ 7529513 w 8264461"/>
              <a:gd name="connsiteY10" fmla="*/ 6485858 h 6485858"/>
              <a:gd name="connsiteX11" fmla="*/ 734949 w 8264461"/>
              <a:gd name="connsiteY11" fmla="*/ 6485858 h 6485858"/>
              <a:gd name="connsiteX12" fmla="*/ 324898 w 8264461"/>
              <a:gd name="connsiteY12" fmla="*/ 5740813 h 6485858"/>
              <a:gd name="connsiteX13" fmla="*/ 0 w 8264461"/>
              <a:gd name="connsiteY13" fmla="*/ 4132231 h 648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4461" h="6485858">
                <a:moveTo>
                  <a:pt x="0" y="4132231"/>
                </a:moveTo>
                <a:cubicBezTo>
                  <a:pt x="0" y="3574637"/>
                  <a:pt x="109252" y="3033427"/>
                  <a:pt x="324898" y="2523649"/>
                </a:cubicBezTo>
                <a:cubicBezTo>
                  <a:pt x="533114" y="2031492"/>
                  <a:pt x="830961" y="1589627"/>
                  <a:pt x="1210247" y="1210247"/>
                </a:cubicBezTo>
                <a:cubicBezTo>
                  <a:pt x="1589532" y="830961"/>
                  <a:pt x="2031492" y="533114"/>
                  <a:pt x="2523649" y="324898"/>
                </a:cubicBezTo>
                <a:cubicBezTo>
                  <a:pt x="3033427" y="109252"/>
                  <a:pt x="3574637" y="0"/>
                  <a:pt x="4132231" y="0"/>
                </a:cubicBezTo>
                <a:cubicBezTo>
                  <a:pt x="4689824" y="0"/>
                  <a:pt x="5231035" y="109252"/>
                  <a:pt x="5740813" y="324898"/>
                </a:cubicBezTo>
                <a:cubicBezTo>
                  <a:pt x="6232970" y="533114"/>
                  <a:pt x="6674739" y="830866"/>
                  <a:pt x="7054120" y="1210247"/>
                </a:cubicBezTo>
                <a:cubicBezTo>
                  <a:pt x="7433405" y="1589532"/>
                  <a:pt x="7731348" y="2031492"/>
                  <a:pt x="7939564" y="2523649"/>
                </a:cubicBezTo>
                <a:cubicBezTo>
                  <a:pt x="8155115" y="3033427"/>
                  <a:pt x="8264461" y="3574637"/>
                  <a:pt x="8264461" y="4132231"/>
                </a:cubicBezTo>
                <a:cubicBezTo>
                  <a:pt x="8264461" y="4689824"/>
                  <a:pt x="8155115" y="5231035"/>
                  <a:pt x="7939564" y="5740813"/>
                </a:cubicBezTo>
                <a:cubicBezTo>
                  <a:pt x="7828217" y="6004179"/>
                  <a:pt x="7691057" y="6253067"/>
                  <a:pt x="7529513" y="6485858"/>
                </a:cubicBezTo>
                <a:lnTo>
                  <a:pt x="734949" y="6485858"/>
                </a:lnTo>
                <a:cubicBezTo>
                  <a:pt x="573405" y="6253067"/>
                  <a:pt x="436245" y="6004179"/>
                  <a:pt x="324898" y="5740813"/>
                </a:cubicBezTo>
                <a:cubicBezTo>
                  <a:pt x="109252" y="5231035"/>
                  <a:pt x="0" y="4689920"/>
                  <a:pt x="0" y="4132231"/>
                </a:cubicBezTo>
                <a:close/>
              </a:path>
            </a:pathLst>
          </a:custGeom>
          <a:solidFill>
            <a:srgbClr val="FFFFFF">
              <a:alpha val="60000"/>
            </a:srgb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0799E8E-27CC-461F-BBB2-0496BF13B9A1}"/>
              </a:ext>
            </a:extLst>
          </p:cNvPr>
          <p:cNvSpPr/>
          <p:nvPr/>
        </p:nvSpPr>
        <p:spPr>
          <a:xfrm>
            <a:off x="2489931" y="899923"/>
            <a:ext cx="7208901" cy="5958079"/>
          </a:xfrm>
          <a:custGeom>
            <a:avLst/>
            <a:gdLst>
              <a:gd name="connsiteX0" fmla="*/ 3606071 w 7208901"/>
              <a:gd name="connsiteY0" fmla="*/ 456057 h 5958079"/>
              <a:gd name="connsiteX1" fmla="*/ 481204 w 7208901"/>
              <a:gd name="connsiteY1" fmla="*/ 3580924 h 5958079"/>
              <a:gd name="connsiteX2" fmla="*/ 481204 w 7208901"/>
              <a:gd name="connsiteY2" fmla="*/ 3580925 h 5958079"/>
              <a:gd name="connsiteX3" fmla="*/ 497338 w 7208901"/>
              <a:gd name="connsiteY3" fmla="*/ 3261423 h 5958079"/>
              <a:gd name="connsiteX4" fmla="*/ 3606071 w 7208901"/>
              <a:gd name="connsiteY4" fmla="*/ 456058 h 5958079"/>
              <a:gd name="connsiteX5" fmla="*/ 6714804 w 7208901"/>
              <a:gd name="connsiteY5" fmla="*/ 3261423 h 5958079"/>
              <a:gd name="connsiteX6" fmla="*/ 6730938 w 7208901"/>
              <a:gd name="connsiteY6" fmla="*/ 3580925 h 5958079"/>
              <a:gd name="connsiteX7" fmla="*/ 6730938 w 7208901"/>
              <a:gd name="connsiteY7" fmla="*/ 3580924 h 5958079"/>
              <a:gd name="connsiteX8" fmla="*/ 3606071 w 7208901"/>
              <a:gd name="connsiteY8" fmla="*/ 456057 h 5958079"/>
              <a:gd name="connsiteX9" fmla="*/ 3604450 w 7208901"/>
              <a:gd name="connsiteY9" fmla="*/ 0 h 5958079"/>
              <a:gd name="connsiteX10" fmla="*/ 7208901 w 7208901"/>
              <a:gd name="connsiteY10" fmla="*/ 3604450 h 5958079"/>
              <a:gd name="connsiteX11" fmla="*/ 6334411 w 7208901"/>
              <a:gd name="connsiteY11" fmla="*/ 5958078 h 5958079"/>
              <a:gd name="connsiteX12" fmla="*/ 5634516 w 7208901"/>
              <a:gd name="connsiteY12" fmla="*/ 5958078 h 5958079"/>
              <a:gd name="connsiteX13" fmla="*/ 5634515 w 7208901"/>
              <a:gd name="connsiteY13" fmla="*/ 5958079 h 5958079"/>
              <a:gd name="connsiteX14" fmla="*/ 1577627 w 7208901"/>
              <a:gd name="connsiteY14" fmla="*/ 5958079 h 5958079"/>
              <a:gd name="connsiteX15" fmla="*/ 1577626 w 7208901"/>
              <a:gd name="connsiteY15" fmla="*/ 5958078 h 5958079"/>
              <a:gd name="connsiteX16" fmla="*/ 874490 w 7208901"/>
              <a:gd name="connsiteY16" fmla="*/ 5958078 h 5958079"/>
              <a:gd name="connsiteX17" fmla="*/ 0 w 7208901"/>
              <a:gd name="connsiteY17" fmla="*/ 3604450 h 5958079"/>
              <a:gd name="connsiteX18" fmla="*/ 3604450 w 7208901"/>
              <a:gd name="connsiteY18" fmla="*/ 0 h 595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08901" h="5958079">
                <a:moveTo>
                  <a:pt x="3606071" y="456057"/>
                </a:moveTo>
                <a:cubicBezTo>
                  <a:pt x="1880331" y="456057"/>
                  <a:pt x="481204" y="1855089"/>
                  <a:pt x="481204" y="3580924"/>
                </a:cubicBezTo>
                <a:lnTo>
                  <a:pt x="481204" y="3580925"/>
                </a:lnTo>
                <a:lnTo>
                  <a:pt x="497338" y="3261423"/>
                </a:lnTo>
                <a:cubicBezTo>
                  <a:pt x="657371" y="1685676"/>
                  <a:pt x="1988190" y="456058"/>
                  <a:pt x="3606071" y="456058"/>
                </a:cubicBezTo>
                <a:cubicBezTo>
                  <a:pt x="5223953" y="456058"/>
                  <a:pt x="6554771" y="1685676"/>
                  <a:pt x="6714804" y="3261423"/>
                </a:cubicBezTo>
                <a:lnTo>
                  <a:pt x="6730938" y="3580925"/>
                </a:lnTo>
                <a:lnTo>
                  <a:pt x="6730938" y="3580924"/>
                </a:lnTo>
                <a:cubicBezTo>
                  <a:pt x="6730938" y="1855089"/>
                  <a:pt x="5331811" y="456057"/>
                  <a:pt x="3606071" y="456057"/>
                </a:cubicBezTo>
                <a:close/>
                <a:moveTo>
                  <a:pt x="3604450" y="0"/>
                </a:moveTo>
                <a:cubicBezTo>
                  <a:pt x="5595176" y="0"/>
                  <a:pt x="7208901" y="1613726"/>
                  <a:pt x="7208901" y="3604450"/>
                </a:cubicBezTo>
                <a:cubicBezTo>
                  <a:pt x="7208901" y="4503897"/>
                  <a:pt x="6879336" y="5326571"/>
                  <a:pt x="6334411" y="5958078"/>
                </a:cubicBezTo>
                <a:lnTo>
                  <a:pt x="5634516" y="5958078"/>
                </a:lnTo>
                <a:lnTo>
                  <a:pt x="5634515" y="5958079"/>
                </a:lnTo>
                <a:lnTo>
                  <a:pt x="1577627" y="5958079"/>
                </a:lnTo>
                <a:lnTo>
                  <a:pt x="1577626" y="5958078"/>
                </a:lnTo>
                <a:lnTo>
                  <a:pt x="874490" y="5958078"/>
                </a:lnTo>
                <a:cubicBezTo>
                  <a:pt x="329565" y="5326571"/>
                  <a:pt x="0" y="4503897"/>
                  <a:pt x="0" y="3604450"/>
                </a:cubicBezTo>
                <a:cubicBezTo>
                  <a:pt x="0" y="1613726"/>
                  <a:pt x="1613726" y="0"/>
                  <a:pt x="3604450" y="0"/>
                </a:cubicBezTo>
                <a:close/>
              </a:path>
            </a:pathLst>
          </a:custGeom>
          <a:solidFill>
            <a:srgbClr val="FFFFFF">
              <a:alpha val="65000"/>
            </a:srgbClr>
          </a:solidFill>
          <a:ln w="9525" cap="flat">
            <a:noFill/>
            <a:prstDash val="solid"/>
            <a:miter/>
          </a:ln>
          <a:effectLst>
            <a:outerShdw blurRad="152400" sx="102000" sy="102000" algn="ctr" rotWithShape="0">
              <a:prstClr val="black">
                <a:alpha val="5000"/>
              </a:prstClr>
            </a:outerShdw>
          </a:effectLst>
        </p:spPr>
        <p:txBody>
          <a:bodyPr wrap="square" rtlCol="0" anchor="ctr">
            <a:noAutofit/>
          </a:bodyPr>
          <a:lstStyle/>
          <a:p>
            <a:endParaRPr lang="en-US"/>
          </a:p>
        </p:txBody>
      </p:sp>
      <p:sp>
        <p:nvSpPr>
          <p:cNvPr id="10" name="Freeform: Shape 9">
            <a:extLst>
              <a:ext uri="{FF2B5EF4-FFF2-40B4-BE49-F238E27FC236}">
                <a16:creationId xmlns:a16="http://schemas.microsoft.com/office/drawing/2014/main" id="{1457EA4A-DE4D-4D40-877B-E64094948AF4}"/>
              </a:ext>
            </a:extLst>
          </p:cNvPr>
          <p:cNvSpPr/>
          <p:nvPr/>
        </p:nvSpPr>
        <p:spPr>
          <a:xfrm>
            <a:off x="2969515" y="1355981"/>
            <a:ext cx="6249733" cy="5502020"/>
          </a:xfrm>
          <a:custGeom>
            <a:avLst/>
            <a:gdLst>
              <a:gd name="connsiteX0" fmla="*/ 0 w 6249733"/>
              <a:gd name="connsiteY0" fmla="*/ 3124867 h 5502020"/>
              <a:gd name="connsiteX1" fmla="*/ 3124867 w 6249733"/>
              <a:gd name="connsiteY1" fmla="*/ 0 h 5502020"/>
              <a:gd name="connsiteX2" fmla="*/ 6249734 w 6249733"/>
              <a:gd name="connsiteY2" fmla="*/ 3124867 h 5502020"/>
              <a:gd name="connsiteX3" fmla="*/ 5153311 w 6249733"/>
              <a:gd name="connsiteY3" fmla="*/ 5502021 h 5502020"/>
              <a:gd name="connsiteX4" fmla="*/ 1096423 w 6249733"/>
              <a:gd name="connsiteY4" fmla="*/ 5502021 h 5502020"/>
              <a:gd name="connsiteX5" fmla="*/ 0 w 6249733"/>
              <a:gd name="connsiteY5" fmla="*/ 3124867 h 550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733" h="5502020">
                <a:moveTo>
                  <a:pt x="0" y="3124867"/>
                </a:moveTo>
                <a:cubicBezTo>
                  <a:pt x="0" y="1399032"/>
                  <a:pt x="1399127" y="0"/>
                  <a:pt x="3124867" y="0"/>
                </a:cubicBezTo>
                <a:cubicBezTo>
                  <a:pt x="4850607" y="0"/>
                  <a:pt x="6249734" y="1399032"/>
                  <a:pt x="6249734" y="3124867"/>
                </a:cubicBezTo>
                <a:cubicBezTo>
                  <a:pt x="6249734" y="4076605"/>
                  <a:pt x="5824442" y="4928902"/>
                  <a:pt x="5153311" y="5502021"/>
                </a:cubicBezTo>
                <a:lnTo>
                  <a:pt x="1096423" y="5502021"/>
                </a:lnTo>
                <a:cubicBezTo>
                  <a:pt x="425386" y="4928902"/>
                  <a:pt x="0" y="4076605"/>
                  <a:pt x="0" y="3124867"/>
                </a:cubicBezTo>
                <a:close/>
              </a:path>
            </a:pathLst>
          </a:custGeom>
          <a:solidFill>
            <a:srgbClr val="FFFFFF">
              <a:alpha val="70000"/>
            </a:srgbClr>
          </a:solidFill>
          <a:ln w="9525" cap="flat">
            <a:noFill/>
            <a:prstDash val="solid"/>
            <a:miter/>
          </a:ln>
          <a:effectLst>
            <a:outerShdw blurRad="152400" sx="102000" sy="102000" algn="ctr" rotWithShape="0">
              <a:prstClr val="black">
                <a:alpha val="5000"/>
              </a:prstClr>
            </a:outerShdw>
          </a:effectLst>
        </p:spPr>
        <p:txBody>
          <a:bodyPr wrap="square" rtlCol="0" anchor="ctr">
            <a:noAutofit/>
          </a:bodyPr>
          <a:lstStyle/>
          <a:p>
            <a:r>
              <a:rPr lang="en-US"/>
              <a:t> </a:t>
            </a:r>
          </a:p>
        </p:txBody>
      </p:sp>
      <p:sp>
        <p:nvSpPr>
          <p:cNvPr id="2" name="Freeform: Shape 1">
            <a:extLst>
              <a:ext uri="{FF2B5EF4-FFF2-40B4-BE49-F238E27FC236}">
                <a16:creationId xmlns:a16="http://schemas.microsoft.com/office/drawing/2014/main" id="{2EC7A4A4-BB7F-4475-9BD0-B5F5B994D10D}"/>
              </a:ext>
            </a:extLst>
          </p:cNvPr>
          <p:cNvSpPr/>
          <p:nvPr/>
        </p:nvSpPr>
        <p:spPr>
          <a:xfrm>
            <a:off x="5658709" y="4990048"/>
            <a:ext cx="874585" cy="62579"/>
          </a:xfrm>
          <a:custGeom>
            <a:avLst/>
            <a:gdLst>
              <a:gd name="connsiteX0" fmla="*/ 0 w 874585"/>
              <a:gd name="connsiteY0" fmla="*/ 0 h 62579"/>
              <a:gd name="connsiteX1" fmla="*/ 874586 w 874585"/>
              <a:gd name="connsiteY1" fmla="*/ 0 h 62579"/>
              <a:gd name="connsiteX2" fmla="*/ 874586 w 874585"/>
              <a:gd name="connsiteY2" fmla="*/ 62579 h 62579"/>
              <a:gd name="connsiteX3" fmla="*/ 0 w 874585"/>
              <a:gd name="connsiteY3" fmla="*/ 62579 h 62579"/>
            </a:gdLst>
            <a:ahLst/>
            <a:cxnLst>
              <a:cxn ang="0">
                <a:pos x="connsiteX0" y="connsiteY0"/>
              </a:cxn>
              <a:cxn ang="0">
                <a:pos x="connsiteX1" y="connsiteY1"/>
              </a:cxn>
              <a:cxn ang="0">
                <a:pos x="connsiteX2" y="connsiteY2"/>
              </a:cxn>
              <a:cxn ang="0">
                <a:pos x="connsiteX3" y="connsiteY3"/>
              </a:cxn>
            </a:cxnLst>
            <a:rect l="l" t="t" r="r" b="b"/>
            <a:pathLst>
              <a:path w="874585" h="62579">
                <a:moveTo>
                  <a:pt x="0" y="0"/>
                </a:moveTo>
                <a:lnTo>
                  <a:pt x="874586" y="0"/>
                </a:lnTo>
                <a:lnTo>
                  <a:pt x="874586" y="62579"/>
                </a:lnTo>
                <a:lnTo>
                  <a:pt x="0" y="62579"/>
                </a:lnTo>
                <a:close/>
              </a:path>
            </a:pathLst>
          </a:cu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D84D2E0-A53B-44E8-8FDC-5935C29C8F94}"/>
              </a:ext>
            </a:extLst>
          </p:cNvPr>
          <p:cNvSpPr txBox="1"/>
          <p:nvPr/>
        </p:nvSpPr>
        <p:spPr>
          <a:xfrm>
            <a:off x="3507796" y="2262265"/>
            <a:ext cx="5176417" cy="2501454"/>
          </a:xfrm>
          <a:prstGeom prst="rect">
            <a:avLst/>
          </a:prstGeom>
          <a:noFill/>
        </p:spPr>
        <p:txBody>
          <a:bodyPr wrap="none" rtlCol="0">
            <a:spAutoFit/>
          </a:bodyPr>
          <a:lstStyle/>
          <a:p>
            <a:pPr algn="ctr">
              <a:lnSpc>
                <a:spcPts val="6400"/>
              </a:lnSpc>
            </a:pPr>
            <a:r>
              <a:rPr lang="en-US" sz="4800" dirty="0">
                <a:solidFill>
                  <a:srgbClr val="F39B1B"/>
                </a:solidFill>
                <a:latin typeface="Montserrat ExtraBold" panose="00000900000000000000" pitchFamily="2" charset="0"/>
                <a:cs typeface="Poppins ExtraBold" panose="00000900000000000000" pitchFamily="2" charset="0"/>
                <a:sym typeface="Poppins"/>
                <a:rtl val="0"/>
              </a:rPr>
              <a:t>St Cecilia’s</a:t>
            </a:r>
          </a:p>
          <a:p>
            <a:pPr algn="ctr">
              <a:lnSpc>
                <a:spcPts val="6400"/>
              </a:lnSpc>
            </a:pPr>
            <a:r>
              <a:rPr lang="en-US" sz="4800" dirty="0">
                <a:solidFill>
                  <a:srgbClr val="F39B1B"/>
                </a:solidFill>
                <a:latin typeface="Montserrat ExtraBold" panose="00000900000000000000" pitchFamily="2" charset="0"/>
                <a:cs typeface="Poppins ExtraBold" panose="00000900000000000000" pitchFamily="2" charset="0"/>
                <a:sym typeface="Poppins"/>
                <a:rtl val="0"/>
              </a:rPr>
              <a:t>C of E</a:t>
            </a:r>
          </a:p>
          <a:p>
            <a:pPr algn="ctr">
              <a:lnSpc>
                <a:spcPts val="6400"/>
              </a:lnSpc>
            </a:pPr>
            <a:r>
              <a:rPr lang="en-US" sz="4800" dirty="0">
                <a:solidFill>
                  <a:srgbClr val="F39B1B"/>
                </a:solidFill>
                <a:latin typeface="Montserrat ExtraBold" panose="00000900000000000000" pitchFamily="2" charset="0"/>
                <a:cs typeface="Poppins ExtraBold" panose="00000900000000000000" pitchFamily="2" charset="0"/>
                <a:sym typeface="Poppins"/>
                <a:rtl val="0"/>
              </a:rPr>
              <a:t>Primary School</a:t>
            </a:r>
          </a:p>
        </p:txBody>
      </p:sp>
      <p:sp>
        <p:nvSpPr>
          <p:cNvPr id="4" name="TextBox 3">
            <a:extLst>
              <a:ext uri="{FF2B5EF4-FFF2-40B4-BE49-F238E27FC236}">
                <a16:creationId xmlns:a16="http://schemas.microsoft.com/office/drawing/2014/main" id="{02903EC6-B61E-449C-8F3A-4BAF7CF8F30D}"/>
              </a:ext>
            </a:extLst>
          </p:cNvPr>
          <p:cNvSpPr txBox="1"/>
          <p:nvPr/>
        </p:nvSpPr>
        <p:spPr>
          <a:xfrm>
            <a:off x="3788230" y="5284889"/>
            <a:ext cx="4615543" cy="1200329"/>
          </a:xfrm>
          <a:prstGeom prst="rect">
            <a:avLst/>
          </a:prstGeom>
          <a:noFill/>
        </p:spPr>
        <p:txBody>
          <a:bodyPr wrap="square" rtlCol="0">
            <a:spAutoFit/>
          </a:bodyPr>
          <a:lstStyle/>
          <a:p>
            <a:pPr algn="ctr" fontAlgn="base"/>
            <a:r>
              <a:rPr lang="en-GB" b="1" i="1" dirty="0"/>
              <a:t>‘Therefore encourage one another,</a:t>
            </a:r>
          </a:p>
          <a:p>
            <a:pPr algn="ctr" fontAlgn="base"/>
            <a:r>
              <a:rPr lang="en-GB" b="1" i="1" dirty="0"/>
              <a:t>and build each other up.’</a:t>
            </a:r>
            <a:r>
              <a:rPr lang="en-US" dirty="0"/>
              <a:t>​</a:t>
            </a:r>
          </a:p>
          <a:p>
            <a:pPr algn="ctr" fontAlgn="base"/>
            <a:r>
              <a:rPr lang="en-GB" b="1" dirty="0"/>
              <a:t> </a:t>
            </a:r>
            <a:r>
              <a:rPr lang="en-GB" dirty="0"/>
              <a:t>​</a:t>
            </a:r>
          </a:p>
          <a:p>
            <a:pPr algn="ctr" fontAlgn="base"/>
            <a:r>
              <a:rPr lang="en-GB" dirty="0"/>
              <a:t>(Thessalonians 5.11)</a:t>
            </a:r>
            <a:r>
              <a:rPr lang="en-US" dirty="0"/>
              <a:t>​</a:t>
            </a:r>
          </a:p>
        </p:txBody>
      </p:sp>
      <p:pic>
        <p:nvPicPr>
          <p:cNvPr id="24" name="Picture 23">
            <a:extLst>
              <a:ext uri="{FF2B5EF4-FFF2-40B4-BE49-F238E27FC236}">
                <a16:creationId xmlns:a16="http://schemas.microsoft.com/office/drawing/2014/main" id="{F30BBCA6-7FB7-3085-9EAF-66827A525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2272" y="669268"/>
            <a:ext cx="1544216" cy="1544216"/>
          </a:xfrm>
          <a:prstGeom prst="rect">
            <a:avLst/>
          </a:prstGeom>
        </p:spPr>
      </p:pic>
      <p:pic>
        <p:nvPicPr>
          <p:cNvPr id="25" name="Picture 24">
            <a:extLst>
              <a:ext uri="{FF2B5EF4-FFF2-40B4-BE49-F238E27FC236}">
                <a16:creationId xmlns:a16="http://schemas.microsoft.com/office/drawing/2014/main" id="{CD22B00D-AD51-C09E-9E9D-511BABC2AB2B}"/>
              </a:ext>
            </a:extLst>
          </p:cNvPr>
          <p:cNvPicPr>
            <a:picLocks noChangeAspect="1"/>
          </p:cNvPicPr>
          <p:nvPr/>
        </p:nvPicPr>
        <p:blipFill>
          <a:blip r:embed="rId4"/>
          <a:stretch/>
        </p:blipFill>
        <p:spPr>
          <a:xfrm>
            <a:off x="10226611" y="237353"/>
            <a:ext cx="1766764" cy="494695"/>
          </a:xfrm>
          <a:prstGeom prst="rect">
            <a:avLst/>
          </a:prstGeom>
        </p:spPr>
      </p:pic>
    </p:spTree>
    <p:extLst>
      <p:ext uri="{BB962C8B-B14F-4D97-AF65-F5344CB8AC3E}">
        <p14:creationId xmlns:p14="http://schemas.microsoft.com/office/powerpoint/2010/main" val="380393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fltVal val="0"/>
                                          </p:val>
                                        </p:tav>
                                        <p:tav tm="100000">
                                          <p:val>
                                            <p:strVal val="#ppt_w"/>
                                          </p:val>
                                        </p:tav>
                                      </p:tavLst>
                                    </p:anim>
                                    <p:anim calcmode="lin" valueType="num">
                                      <p:cBhvr>
                                        <p:cTn id="18" dur="750" fill="hold"/>
                                        <p:tgtEl>
                                          <p:spTgt spid="10"/>
                                        </p:tgtEl>
                                        <p:attrNameLst>
                                          <p:attrName>ppt_h</p:attrName>
                                        </p:attrNameLst>
                                      </p:cBhvr>
                                      <p:tavLst>
                                        <p:tav tm="0">
                                          <p:val>
                                            <p:fltVal val="0"/>
                                          </p:val>
                                        </p:tav>
                                        <p:tav tm="100000">
                                          <p:val>
                                            <p:strVal val="#ppt_h"/>
                                          </p:val>
                                        </p:tav>
                                      </p:tavLst>
                                    </p:anim>
                                    <p:animEffect transition="in" filter="fade">
                                      <p:cBhvr>
                                        <p:cTn id="19" dur="750"/>
                                        <p:tgtEl>
                                          <p:spTgt spid="10"/>
                                        </p:tgtEl>
                                      </p:cBhvr>
                                    </p:animEffect>
                                  </p:childTnLst>
                                </p:cTn>
                              </p:par>
                            </p:childTnLst>
                          </p:cTn>
                        </p:par>
                        <p:par>
                          <p:cTn id="20" fill="hold">
                            <p:stCondLst>
                              <p:cond delay="950"/>
                            </p:stCondLst>
                            <p:childTnLst>
                              <p:par>
                                <p:cTn id="21" presetID="42" presetClass="entr" presetSubtype="0" fill="hold" grpId="0" nodeType="afterEffect">
                                  <p:stCondLst>
                                    <p:cond delay="0"/>
                                  </p:stCondLst>
                                  <p:iterate type="wd">
                                    <p:tmPct val="5000"/>
                                  </p:iterate>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par>
                                <p:cTn id="30" presetID="42" presetClass="entr" presetSubtype="0" fill="hold" grpId="0"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anim calcmode="lin" valueType="num">
                                      <p:cBhvr>
                                        <p:cTn id="33" dur="500" fill="hold"/>
                                        <p:tgtEl>
                                          <p:spTgt spid="4"/>
                                        </p:tgtEl>
                                        <p:attrNameLst>
                                          <p:attrName>ppt_x</p:attrName>
                                        </p:attrNameLst>
                                      </p:cBhvr>
                                      <p:tavLst>
                                        <p:tav tm="0">
                                          <p:val>
                                            <p:strVal val="#ppt_x"/>
                                          </p:val>
                                        </p:tav>
                                        <p:tav tm="100000">
                                          <p:val>
                                            <p:strVal val="#ppt_x"/>
                                          </p:val>
                                        </p:tav>
                                      </p:tavLst>
                                    </p:anim>
                                    <p:anim calcmode="lin" valueType="num">
                                      <p:cBhvr>
                                        <p:cTn id="34" dur="5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5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0" grpId="0" animBg="1"/>
      <p:bldP spid="2" grpId="0" animBg="1"/>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5E7CC4D-CC29-CA5D-038C-E58F3E0D4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4628" y="1506672"/>
            <a:ext cx="4185444" cy="1171924"/>
          </a:xfrm>
          <a:prstGeom prst="rect">
            <a:avLst/>
          </a:prstGeom>
        </p:spPr>
      </p:pic>
      <p:sp>
        <p:nvSpPr>
          <p:cNvPr id="13" name="Slide Number Placeholder 3">
            <a:extLst>
              <a:ext uri="{FF2B5EF4-FFF2-40B4-BE49-F238E27FC236}">
                <a16:creationId xmlns:a16="http://schemas.microsoft.com/office/drawing/2014/main" id="{8A086296-B57D-449A-BF0A-FC5EC3E07DAF}"/>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2</a:t>
            </a:fld>
            <a:endParaRPr lang="en-GB"/>
          </a:p>
        </p:txBody>
      </p:sp>
      <p:sp>
        <p:nvSpPr>
          <p:cNvPr id="14" name="Rectangle 13">
            <a:extLst>
              <a:ext uri="{FF2B5EF4-FFF2-40B4-BE49-F238E27FC236}">
                <a16:creationId xmlns:a16="http://schemas.microsoft.com/office/drawing/2014/main" id="{926FCCD1-01C0-46DE-B301-B19854314665}"/>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40B9CE7-EAE5-4D48-8F60-708ABEFB757B}"/>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7386EC3-2D58-4104-B19D-F1ED9E4B4748}"/>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00AAC182-8F7C-470C-BD8C-D13B7C087965}"/>
              </a:ext>
            </a:extLst>
          </p:cNvPr>
          <p:cNvPicPr>
            <a:picLocks noChangeAspect="1"/>
          </p:cNvPicPr>
          <p:nvPr/>
        </p:nvPicPr>
        <p:blipFill rotWithShape="1">
          <a:blip r:embed="rId3">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DEC0173B-CA75-466D-B111-C4A969C8A76C}"/>
              </a:ext>
            </a:extLst>
          </p:cNvPr>
          <p:cNvSpPr txBox="1"/>
          <p:nvPr/>
        </p:nvSpPr>
        <p:spPr>
          <a:xfrm>
            <a:off x="814705" y="103495"/>
            <a:ext cx="10148570" cy="461665"/>
          </a:xfrm>
          <a:prstGeom prst="rect">
            <a:avLst/>
          </a:prstGeom>
          <a:noFill/>
        </p:spPr>
        <p:txBody>
          <a:bodyPr wrap="square" rtlCol="0">
            <a:spAutoFit/>
          </a:bodyPr>
          <a:lstStyle/>
          <a:p>
            <a:r>
              <a:rPr lang="en-GB" sz="2400" dirty="0">
                <a:solidFill>
                  <a:schemeClr val="bg1"/>
                </a:solidFill>
              </a:rPr>
              <a:t>The Keys Academy Trust</a:t>
            </a:r>
          </a:p>
        </p:txBody>
      </p:sp>
      <p:sp>
        <p:nvSpPr>
          <p:cNvPr id="6" name="TextBox 5">
            <a:extLst>
              <a:ext uri="{FF2B5EF4-FFF2-40B4-BE49-F238E27FC236}">
                <a16:creationId xmlns:a16="http://schemas.microsoft.com/office/drawing/2014/main" id="{08E957A6-F0C7-6414-D297-AB8525235D3F}"/>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0AD7450D-F65B-9576-774C-CF183338DFB5}"/>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F359DA03-236C-7E48-861A-9F79ADFC8CCE}"/>
              </a:ext>
            </a:extLst>
          </p:cNvPr>
          <p:cNvSpPr txBox="1"/>
          <p:nvPr/>
        </p:nvSpPr>
        <p:spPr>
          <a:xfrm>
            <a:off x="281273" y="796357"/>
            <a:ext cx="10148570" cy="461665"/>
          </a:xfrm>
          <a:prstGeom prst="rect">
            <a:avLst/>
          </a:prstGeom>
          <a:noFill/>
        </p:spPr>
        <p:txBody>
          <a:bodyPr wrap="square" rtlCol="0">
            <a:spAutoFit/>
          </a:bodyPr>
          <a:lstStyle/>
          <a:p>
            <a:r>
              <a:rPr lang="en-US" sz="2400" dirty="0"/>
              <a:t>One Trust. One Team. Unlocking the future for all.</a:t>
            </a:r>
            <a:endParaRPr lang="en-GB" sz="2400" dirty="0"/>
          </a:p>
        </p:txBody>
      </p:sp>
      <p:pic>
        <p:nvPicPr>
          <p:cNvPr id="10" name="Picture 9">
            <a:extLst>
              <a:ext uri="{FF2B5EF4-FFF2-40B4-BE49-F238E27FC236}">
                <a16:creationId xmlns:a16="http://schemas.microsoft.com/office/drawing/2014/main" id="{216B90D4-F839-E40C-4CC9-9F114FE9BB9A}"/>
              </a:ext>
            </a:extLst>
          </p:cNvPr>
          <p:cNvPicPr>
            <a:picLocks noChangeAspect="1"/>
          </p:cNvPicPr>
          <p:nvPr/>
        </p:nvPicPr>
        <p:blipFill>
          <a:blip r:embed="rId4">
            <a:lum bright="70000" contrast="-70000"/>
          </a:blip>
          <a:stretch/>
        </p:blipFill>
        <p:spPr>
          <a:xfrm>
            <a:off x="10429843" y="103495"/>
            <a:ext cx="1620229" cy="453665"/>
          </a:xfrm>
          <a:prstGeom prst="rect">
            <a:avLst/>
          </a:prstGeom>
        </p:spPr>
      </p:pic>
      <p:pic>
        <p:nvPicPr>
          <p:cNvPr id="11" name="Picture 10">
            <a:extLst>
              <a:ext uri="{FF2B5EF4-FFF2-40B4-BE49-F238E27FC236}">
                <a16:creationId xmlns:a16="http://schemas.microsoft.com/office/drawing/2014/main" id="{F61672F4-1808-8D8F-141E-B377A829DE02}"/>
              </a:ext>
            </a:extLst>
          </p:cNvPr>
          <p:cNvPicPr>
            <a:picLocks noChangeAspect="1"/>
          </p:cNvPicPr>
          <p:nvPr/>
        </p:nvPicPr>
        <p:blipFill>
          <a:blip r:embed="rId5"/>
          <a:stretch>
            <a:fillRect/>
          </a:stretch>
        </p:blipFill>
        <p:spPr>
          <a:xfrm>
            <a:off x="82717" y="2109422"/>
            <a:ext cx="11967355" cy="3913326"/>
          </a:xfrm>
          <a:prstGeom prst="rect">
            <a:avLst/>
          </a:prstGeom>
        </p:spPr>
      </p:pic>
    </p:spTree>
    <p:extLst>
      <p:ext uri="{BB962C8B-B14F-4D97-AF65-F5344CB8AC3E}">
        <p14:creationId xmlns:p14="http://schemas.microsoft.com/office/powerpoint/2010/main" val="226992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C77FC-5C85-98E1-AB91-E6F40839DF4E}"/>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DB67147F-306C-3CE4-6998-2E5A13911C78}"/>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3</a:t>
            </a:fld>
            <a:endParaRPr lang="en-GB"/>
          </a:p>
        </p:txBody>
      </p:sp>
      <p:sp>
        <p:nvSpPr>
          <p:cNvPr id="14" name="Rectangle 13">
            <a:extLst>
              <a:ext uri="{FF2B5EF4-FFF2-40B4-BE49-F238E27FC236}">
                <a16:creationId xmlns:a16="http://schemas.microsoft.com/office/drawing/2014/main" id="{35983192-98AB-BB56-6B22-65547099F2CA}"/>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A7D20E3-58DE-DD9A-6D48-506A71C60380}"/>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129C7CE-2A6D-E6A7-EE4D-E80F09FF2DD8}"/>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5ABB23E9-3455-1A0C-2228-58993A4F98D0}"/>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1D43F46B-3DA6-9D6D-BC98-EF8802A7C06F}"/>
              </a:ext>
            </a:extLst>
          </p:cNvPr>
          <p:cNvSpPr txBox="1"/>
          <p:nvPr/>
        </p:nvSpPr>
        <p:spPr>
          <a:xfrm>
            <a:off x="814705" y="103495"/>
            <a:ext cx="10148570" cy="461665"/>
          </a:xfrm>
          <a:prstGeom prst="rect">
            <a:avLst/>
          </a:prstGeom>
          <a:noFill/>
        </p:spPr>
        <p:txBody>
          <a:bodyPr wrap="square" rtlCol="0">
            <a:spAutoFit/>
          </a:bodyPr>
          <a:lstStyle/>
          <a:p>
            <a:r>
              <a:rPr lang="en-GB" sz="2400" dirty="0">
                <a:solidFill>
                  <a:schemeClr val="bg1"/>
                </a:solidFill>
              </a:rPr>
              <a:t>Vision and Values</a:t>
            </a:r>
          </a:p>
        </p:txBody>
      </p:sp>
      <p:sp>
        <p:nvSpPr>
          <p:cNvPr id="6" name="TextBox 5">
            <a:extLst>
              <a:ext uri="{FF2B5EF4-FFF2-40B4-BE49-F238E27FC236}">
                <a16:creationId xmlns:a16="http://schemas.microsoft.com/office/drawing/2014/main" id="{13A81EA3-3898-07C9-841E-80F0A3AB17CE}"/>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23380BA3-8C9B-D838-2768-B6F3CFDD3158}"/>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0E16D807-0E98-F9E2-C5BF-D0AE8E95BB5E}"/>
              </a:ext>
            </a:extLst>
          </p:cNvPr>
          <p:cNvSpPr txBox="1"/>
          <p:nvPr/>
        </p:nvSpPr>
        <p:spPr>
          <a:xfrm>
            <a:off x="281273" y="796357"/>
            <a:ext cx="10148570" cy="461665"/>
          </a:xfrm>
          <a:prstGeom prst="rect">
            <a:avLst/>
          </a:prstGeom>
          <a:noFill/>
        </p:spPr>
        <p:txBody>
          <a:bodyPr wrap="square" rtlCol="0">
            <a:spAutoFit/>
          </a:bodyPr>
          <a:lstStyle/>
          <a:p>
            <a:r>
              <a:rPr lang="en-US" sz="2400" dirty="0"/>
              <a:t>Our values feed into our Key Code</a:t>
            </a:r>
          </a:p>
        </p:txBody>
      </p:sp>
      <p:pic>
        <p:nvPicPr>
          <p:cNvPr id="10" name="Picture 9">
            <a:extLst>
              <a:ext uri="{FF2B5EF4-FFF2-40B4-BE49-F238E27FC236}">
                <a16:creationId xmlns:a16="http://schemas.microsoft.com/office/drawing/2014/main" id="{9334B39D-C475-2E69-08AF-89B48297D7AF}"/>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25" name="Picture 24">
            <a:extLst>
              <a:ext uri="{FF2B5EF4-FFF2-40B4-BE49-F238E27FC236}">
                <a16:creationId xmlns:a16="http://schemas.microsoft.com/office/drawing/2014/main" id="{5F8707B5-6DC9-D1FF-AE3F-984F11643A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0785" y="1158423"/>
            <a:ext cx="2014794" cy="2014792"/>
          </a:xfrm>
          <a:prstGeom prst="rect">
            <a:avLst/>
          </a:prstGeom>
        </p:spPr>
      </p:pic>
      <p:sp>
        <p:nvSpPr>
          <p:cNvPr id="26" name="TextBox 25">
            <a:extLst>
              <a:ext uri="{FF2B5EF4-FFF2-40B4-BE49-F238E27FC236}">
                <a16:creationId xmlns:a16="http://schemas.microsoft.com/office/drawing/2014/main" id="{1CA95681-CA8F-B024-D96C-8EB85E20A5B7}"/>
              </a:ext>
            </a:extLst>
          </p:cNvPr>
          <p:cNvSpPr txBox="1"/>
          <p:nvPr/>
        </p:nvSpPr>
        <p:spPr>
          <a:xfrm>
            <a:off x="8878529" y="872372"/>
            <a:ext cx="2880852" cy="2524352"/>
          </a:xfrm>
          <a:prstGeom prst="rect">
            <a:avLst/>
          </a:prstGeom>
          <a:noFill/>
        </p:spPr>
        <p:txBody>
          <a:bodyPr wrap="none" rtlCol="0">
            <a:prstTxWarp prst="textCircle">
              <a:avLst/>
            </a:prstTxWarp>
            <a:spAutoFit/>
          </a:bodyPr>
          <a:lstStyle/>
          <a:p>
            <a:pPr algn="ctr"/>
            <a:r>
              <a:rPr lang="en-US" sz="2400" dirty="0"/>
              <a:t>FORGIVENESS                  GRATITUDE                  PERSERVERANCE                  WISDOM                  TRUTHFULNESS               	   KINDNESS                   </a:t>
            </a:r>
            <a:endParaRPr lang="en-IN" sz="2400" dirty="0"/>
          </a:p>
        </p:txBody>
      </p:sp>
      <p:pic>
        <p:nvPicPr>
          <p:cNvPr id="27" name="Picture 26">
            <a:extLst>
              <a:ext uri="{FF2B5EF4-FFF2-40B4-BE49-F238E27FC236}">
                <a16:creationId xmlns:a16="http://schemas.microsoft.com/office/drawing/2014/main" id="{104E4F3E-0612-8C93-C41B-6B4E28E96F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23" y="1953013"/>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a:extLst>
              <a:ext uri="{FF2B5EF4-FFF2-40B4-BE49-F238E27FC236}">
                <a16:creationId xmlns:a16="http://schemas.microsoft.com/office/drawing/2014/main" id="{258906FB-95B0-AD7E-4CB4-360E088D7F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8180" y="1953013"/>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a:extLst>
              <a:ext uri="{FF2B5EF4-FFF2-40B4-BE49-F238E27FC236}">
                <a16:creationId xmlns:a16="http://schemas.microsoft.com/office/drawing/2014/main" id="{F8A536A3-CCDF-3D55-86FD-CC5A69A2F6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48180" y="3079331"/>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a:extLst>
              <a:ext uri="{FF2B5EF4-FFF2-40B4-BE49-F238E27FC236}">
                <a16:creationId xmlns:a16="http://schemas.microsoft.com/office/drawing/2014/main" id="{D68ADAED-DD03-F231-A0F0-4CA1380E0D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60437" y="3105520"/>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Picture 30">
            <a:extLst>
              <a:ext uri="{FF2B5EF4-FFF2-40B4-BE49-F238E27FC236}">
                <a16:creationId xmlns:a16="http://schemas.microsoft.com/office/drawing/2014/main" id="{523F6C3D-60D3-C11F-ABEF-33A9B6A751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23" y="3079331"/>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2" name="Picture 31">
            <a:extLst>
              <a:ext uri="{FF2B5EF4-FFF2-40B4-BE49-F238E27FC236}">
                <a16:creationId xmlns:a16="http://schemas.microsoft.com/office/drawing/2014/main" id="{A62289E6-82D8-665A-82B6-0B1C1AB94FF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60437" y="1953013"/>
            <a:ext cx="1461110" cy="1015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Picture 32">
            <a:extLst>
              <a:ext uri="{FF2B5EF4-FFF2-40B4-BE49-F238E27FC236}">
                <a16:creationId xmlns:a16="http://schemas.microsoft.com/office/drawing/2014/main" id="{D07805BC-2A95-60F0-BE7A-823C0DD4DAB4}"/>
              </a:ext>
            </a:extLst>
          </p:cNvPr>
          <p:cNvPicPr>
            <a:picLocks noChangeAspect="1"/>
          </p:cNvPicPr>
          <p:nvPr/>
        </p:nvPicPr>
        <p:blipFill>
          <a:blip r:embed="rId11"/>
          <a:stretch>
            <a:fillRect/>
          </a:stretch>
        </p:blipFill>
        <p:spPr>
          <a:xfrm>
            <a:off x="7515555" y="3575411"/>
            <a:ext cx="3610460" cy="2578900"/>
          </a:xfrm>
          <a:prstGeom prst="rect">
            <a:avLst/>
          </a:prstGeom>
        </p:spPr>
      </p:pic>
      <p:sp>
        <p:nvSpPr>
          <p:cNvPr id="34" name="Arrow: Notched Right 33">
            <a:extLst>
              <a:ext uri="{FF2B5EF4-FFF2-40B4-BE49-F238E27FC236}">
                <a16:creationId xmlns:a16="http://schemas.microsoft.com/office/drawing/2014/main" id="{03A42664-51AB-28B9-3EA8-A63ACCA19622}"/>
              </a:ext>
            </a:extLst>
          </p:cNvPr>
          <p:cNvSpPr/>
          <p:nvPr/>
        </p:nvSpPr>
        <p:spPr>
          <a:xfrm rot="1366715">
            <a:off x="5451490" y="3406708"/>
            <a:ext cx="1912776" cy="1100344"/>
          </a:xfrm>
          <a:prstGeom prst="notchedRightArrow">
            <a:avLst/>
          </a:prstGeom>
          <a:solidFill>
            <a:srgbClr val="F59332"/>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FA270D1E-695B-4BDD-BD88-C83118C91340}"/>
              </a:ext>
            </a:extLst>
          </p:cNvPr>
          <p:cNvSpPr txBox="1"/>
          <p:nvPr/>
        </p:nvSpPr>
        <p:spPr>
          <a:xfrm>
            <a:off x="561355" y="5075117"/>
            <a:ext cx="5427211" cy="461665"/>
          </a:xfrm>
          <a:prstGeom prst="rect">
            <a:avLst/>
          </a:prstGeom>
          <a:noFill/>
        </p:spPr>
        <p:txBody>
          <a:bodyPr wrap="square" rtlCol="0">
            <a:spAutoFit/>
          </a:bodyPr>
          <a:lstStyle/>
          <a:p>
            <a:r>
              <a:rPr lang="en-GB" sz="2400" dirty="0"/>
              <a:t>We have high expectation of behaviour</a:t>
            </a:r>
          </a:p>
        </p:txBody>
      </p:sp>
    </p:spTree>
    <p:extLst>
      <p:ext uri="{BB962C8B-B14F-4D97-AF65-F5344CB8AC3E}">
        <p14:creationId xmlns:p14="http://schemas.microsoft.com/office/powerpoint/2010/main" val="405378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afterEffect">
                                  <p:stCondLst>
                                    <p:cond delay="0"/>
                                  </p:stCondLst>
                                  <p:childTnLst>
                                    <p:animRot by="21600000">
                                      <p:cBhvr>
                                        <p:cTn id="6" dur="20000" fill="hold"/>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AC7D4-2377-0734-2D44-5E4784D8A67C}"/>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648B3229-ACE0-2104-C1AB-18598FEB93E5}"/>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4</a:t>
            </a:fld>
            <a:endParaRPr lang="en-GB"/>
          </a:p>
        </p:txBody>
      </p:sp>
      <p:sp>
        <p:nvSpPr>
          <p:cNvPr id="14" name="Rectangle 13">
            <a:extLst>
              <a:ext uri="{FF2B5EF4-FFF2-40B4-BE49-F238E27FC236}">
                <a16:creationId xmlns:a16="http://schemas.microsoft.com/office/drawing/2014/main" id="{8DFDB414-8782-D5E6-5429-8333B6AD95F1}"/>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9A5376A-431B-BA93-B469-DBD4FF6AA1DC}"/>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2858150-49F7-552B-83B7-D80A1E839EC1}"/>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18AA7C73-5C25-8B13-A91B-796203E8E828}"/>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9C367B72-ABD6-3DC8-A440-981B4EDF0F90}"/>
              </a:ext>
            </a:extLst>
          </p:cNvPr>
          <p:cNvSpPr txBox="1"/>
          <p:nvPr/>
        </p:nvSpPr>
        <p:spPr>
          <a:xfrm>
            <a:off x="814705" y="103495"/>
            <a:ext cx="10148570" cy="461665"/>
          </a:xfrm>
          <a:prstGeom prst="rect">
            <a:avLst/>
          </a:prstGeom>
          <a:noFill/>
        </p:spPr>
        <p:txBody>
          <a:bodyPr wrap="square" rtlCol="0">
            <a:spAutoFit/>
          </a:bodyPr>
          <a:lstStyle/>
          <a:p>
            <a:r>
              <a:rPr lang="en-GB" sz="2400" dirty="0">
                <a:solidFill>
                  <a:schemeClr val="bg1"/>
                </a:solidFill>
              </a:rPr>
              <a:t>School Day</a:t>
            </a:r>
          </a:p>
        </p:txBody>
      </p:sp>
      <p:sp>
        <p:nvSpPr>
          <p:cNvPr id="6" name="TextBox 5">
            <a:extLst>
              <a:ext uri="{FF2B5EF4-FFF2-40B4-BE49-F238E27FC236}">
                <a16:creationId xmlns:a16="http://schemas.microsoft.com/office/drawing/2014/main" id="{A746545B-BB1D-9A00-709A-2A01DD93189E}"/>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976D6A2A-8F30-10FE-B8C4-4A3BF678A617}"/>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1FA071EB-3107-4759-B26C-C7C81490DF15}"/>
              </a:ext>
            </a:extLst>
          </p:cNvPr>
          <p:cNvSpPr txBox="1"/>
          <p:nvPr/>
        </p:nvSpPr>
        <p:spPr>
          <a:xfrm>
            <a:off x="281273" y="796357"/>
            <a:ext cx="10148570" cy="461665"/>
          </a:xfrm>
          <a:prstGeom prst="rect">
            <a:avLst/>
          </a:prstGeom>
          <a:noFill/>
        </p:spPr>
        <p:txBody>
          <a:bodyPr wrap="square" rtlCol="0">
            <a:spAutoFit/>
          </a:bodyPr>
          <a:lstStyle/>
          <a:p>
            <a:r>
              <a:rPr lang="en-US" sz="2400" dirty="0"/>
              <a:t>Timings</a:t>
            </a:r>
          </a:p>
        </p:txBody>
      </p:sp>
      <p:pic>
        <p:nvPicPr>
          <p:cNvPr id="10" name="Picture 9">
            <a:extLst>
              <a:ext uri="{FF2B5EF4-FFF2-40B4-BE49-F238E27FC236}">
                <a16:creationId xmlns:a16="http://schemas.microsoft.com/office/drawing/2014/main" id="{696DF8E1-D8BD-9C71-0752-C383F2F0ED5C}"/>
              </a:ext>
            </a:extLst>
          </p:cNvPr>
          <p:cNvPicPr>
            <a:picLocks noChangeAspect="1"/>
          </p:cNvPicPr>
          <p:nvPr/>
        </p:nvPicPr>
        <p:blipFill>
          <a:blip r:embed="rId3">
            <a:lum bright="70000" contrast="-70000"/>
          </a:blip>
          <a:stretch/>
        </p:blipFill>
        <p:spPr>
          <a:xfrm>
            <a:off x="10429843" y="103495"/>
            <a:ext cx="1620229" cy="453665"/>
          </a:xfrm>
          <a:prstGeom prst="rect">
            <a:avLst/>
          </a:prstGeom>
        </p:spPr>
      </p:pic>
      <p:grpSp>
        <p:nvGrpSpPr>
          <p:cNvPr id="2" name="Group 1">
            <a:extLst>
              <a:ext uri="{FF2B5EF4-FFF2-40B4-BE49-F238E27FC236}">
                <a16:creationId xmlns:a16="http://schemas.microsoft.com/office/drawing/2014/main" id="{702D48E7-5A12-5306-F819-67A10AA34404}"/>
              </a:ext>
            </a:extLst>
          </p:cNvPr>
          <p:cNvGrpSpPr/>
          <p:nvPr/>
        </p:nvGrpSpPr>
        <p:grpSpPr>
          <a:xfrm>
            <a:off x="814705" y="1552728"/>
            <a:ext cx="3313911" cy="4251769"/>
            <a:chOff x="807020" y="2021083"/>
            <a:chExt cx="3313911" cy="4251769"/>
          </a:xfrm>
        </p:grpSpPr>
        <p:grpSp>
          <p:nvGrpSpPr>
            <p:cNvPr id="4" name="Group 3">
              <a:extLst>
                <a:ext uri="{FF2B5EF4-FFF2-40B4-BE49-F238E27FC236}">
                  <a16:creationId xmlns:a16="http://schemas.microsoft.com/office/drawing/2014/main" id="{0FA1DBED-8470-199E-1D9B-6395304ADB9C}"/>
                </a:ext>
              </a:extLst>
            </p:cNvPr>
            <p:cNvGrpSpPr/>
            <p:nvPr/>
          </p:nvGrpSpPr>
          <p:grpSpPr>
            <a:xfrm>
              <a:off x="1420493" y="2342740"/>
              <a:ext cx="1906637" cy="531585"/>
              <a:chOff x="1420493" y="2342740"/>
              <a:chExt cx="1906637" cy="531585"/>
            </a:xfrm>
            <a:solidFill>
              <a:schemeClr val="accent2"/>
            </a:solidFill>
          </p:grpSpPr>
          <p:sp>
            <p:nvSpPr>
              <p:cNvPr id="24" name="Rectangle: Rounded Corners 23">
                <a:extLst>
                  <a:ext uri="{FF2B5EF4-FFF2-40B4-BE49-F238E27FC236}">
                    <a16:creationId xmlns:a16="http://schemas.microsoft.com/office/drawing/2014/main" id="{E11F47A1-7366-93BD-666B-4473843BDEBE}"/>
                  </a:ext>
                </a:extLst>
              </p:cNvPr>
              <p:cNvSpPr/>
              <p:nvPr/>
            </p:nvSpPr>
            <p:spPr>
              <a:xfrm>
                <a:off x="1420493" y="2342740"/>
                <a:ext cx="1906637" cy="53158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5E1CD31-2BB6-D7B7-4662-E8F53E221C1C}"/>
                  </a:ext>
                </a:extLst>
              </p:cNvPr>
              <p:cNvSpPr txBox="1"/>
              <p:nvPr/>
            </p:nvSpPr>
            <p:spPr>
              <a:xfrm>
                <a:off x="1702796" y="2388199"/>
                <a:ext cx="1342034" cy="423514"/>
              </a:xfrm>
              <a:prstGeom prst="rect">
                <a:avLst/>
              </a:prstGeom>
              <a:grpFill/>
            </p:spPr>
            <p:txBody>
              <a:bodyPr wrap="none" rtlCol="0">
                <a:spAutoFit/>
              </a:bodyPr>
              <a:lstStyle/>
              <a:p>
                <a:pPr algn="ctr"/>
                <a:r>
                  <a:rPr lang="en-US" sz="2152" b="1" spc="0" baseline="0" dirty="0">
                    <a:solidFill>
                      <a:schemeClr val="bg1"/>
                    </a:solidFill>
                    <a:latin typeface="Montserrat ExtraBold" panose="00000900000000000000" pitchFamily="2" charset="0"/>
                    <a:sym typeface="Montserrat"/>
                    <a:rtl val="0"/>
                  </a:rPr>
                  <a:t>Nursery</a:t>
                </a:r>
              </a:p>
            </p:txBody>
          </p:sp>
        </p:grpSp>
        <p:sp>
          <p:nvSpPr>
            <p:cNvPr id="5" name="TextBox 4">
              <a:extLst>
                <a:ext uri="{FF2B5EF4-FFF2-40B4-BE49-F238E27FC236}">
                  <a16:creationId xmlns:a16="http://schemas.microsoft.com/office/drawing/2014/main" id="{D20DA023-E7FB-4BF3-BE57-3A76CAD6D6CB}"/>
                </a:ext>
              </a:extLst>
            </p:cNvPr>
            <p:cNvSpPr txBox="1"/>
            <p:nvPr/>
          </p:nvSpPr>
          <p:spPr>
            <a:xfrm>
              <a:off x="904077" y="3211872"/>
              <a:ext cx="894797"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8:30am</a:t>
              </a:r>
            </a:p>
          </p:txBody>
        </p:sp>
        <p:sp>
          <p:nvSpPr>
            <p:cNvPr id="9" name="Freeform: Shape 8">
              <a:extLst>
                <a:ext uri="{FF2B5EF4-FFF2-40B4-BE49-F238E27FC236}">
                  <a16:creationId xmlns:a16="http://schemas.microsoft.com/office/drawing/2014/main" id="{4B3EADD6-92E3-275B-494E-F2B8476F5020}"/>
                </a:ext>
              </a:extLst>
            </p:cNvPr>
            <p:cNvSpPr/>
            <p:nvPr/>
          </p:nvSpPr>
          <p:spPr>
            <a:xfrm>
              <a:off x="807020" y="2021083"/>
              <a:ext cx="3133583" cy="4251769"/>
            </a:xfrm>
            <a:custGeom>
              <a:avLst/>
              <a:gdLst>
                <a:gd name="connsiteX0" fmla="*/ 2897485 w 3133583"/>
                <a:gd name="connsiteY0" fmla="*/ 4251770 h 4251769"/>
                <a:gd name="connsiteX1" fmla="*/ 236007 w 3133583"/>
                <a:gd name="connsiteY1" fmla="*/ 4251770 h 4251769"/>
                <a:gd name="connsiteX2" fmla="*/ 0 w 3133583"/>
                <a:gd name="connsiteY2" fmla="*/ 4015671 h 4251769"/>
                <a:gd name="connsiteX3" fmla="*/ 0 w 3133583"/>
                <a:gd name="connsiteY3" fmla="*/ 236098 h 4251769"/>
                <a:gd name="connsiteX4" fmla="*/ 236007 w 3133583"/>
                <a:gd name="connsiteY4" fmla="*/ 0 h 4251769"/>
                <a:gd name="connsiteX5" fmla="*/ 2897485 w 3133583"/>
                <a:gd name="connsiteY5" fmla="*/ 0 h 4251769"/>
                <a:gd name="connsiteX6" fmla="*/ 3133583 w 3133583"/>
                <a:gd name="connsiteY6" fmla="*/ 236098 h 4251769"/>
                <a:gd name="connsiteX7" fmla="*/ 3133583 w 3133583"/>
                <a:gd name="connsiteY7" fmla="*/ 4015671 h 4251769"/>
                <a:gd name="connsiteX8" fmla="*/ 2897485 w 3133583"/>
                <a:gd name="connsiteY8" fmla="*/ 4251770 h 4251769"/>
                <a:gd name="connsiteX9" fmla="*/ 236007 w 3133583"/>
                <a:gd name="connsiteY9" fmla="*/ 42993 h 4251769"/>
                <a:gd name="connsiteX10" fmla="*/ 42902 w 3133583"/>
                <a:gd name="connsiteY10" fmla="*/ 236098 h 4251769"/>
                <a:gd name="connsiteX11" fmla="*/ 42902 w 3133583"/>
                <a:gd name="connsiteY11" fmla="*/ 4015671 h 4251769"/>
                <a:gd name="connsiteX12" fmla="*/ 236007 w 3133583"/>
                <a:gd name="connsiteY12" fmla="*/ 4208776 h 4251769"/>
                <a:gd name="connsiteX13" fmla="*/ 2897485 w 3133583"/>
                <a:gd name="connsiteY13" fmla="*/ 4208776 h 4251769"/>
                <a:gd name="connsiteX14" fmla="*/ 3090681 w 3133583"/>
                <a:gd name="connsiteY14" fmla="*/ 4015671 h 4251769"/>
                <a:gd name="connsiteX15" fmla="*/ 3090681 w 3133583"/>
                <a:gd name="connsiteY15" fmla="*/ 236098 h 4251769"/>
                <a:gd name="connsiteX16" fmla="*/ 2897485 w 3133583"/>
                <a:gd name="connsiteY16" fmla="*/ 42993 h 425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33583" h="4251769">
                  <a:moveTo>
                    <a:pt x="2897485" y="4251770"/>
                  </a:moveTo>
                  <a:lnTo>
                    <a:pt x="236007" y="4251770"/>
                  </a:lnTo>
                  <a:cubicBezTo>
                    <a:pt x="105815" y="4251323"/>
                    <a:pt x="400" y="4145862"/>
                    <a:pt x="0" y="4015671"/>
                  </a:cubicBezTo>
                  <a:lnTo>
                    <a:pt x="0" y="236098"/>
                  </a:lnTo>
                  <a:cubicBezTo>
                    <a:pt x="400" y="105907"/>
                    <a:pt x="105815" y="446"/>
                    <a:pt x="236007" y="0"/>
                  </a:cubicBezTo>
                  <a:lnTo>
                    <a:pt x="2897485" y="0"/>
                  </a:lnTo>
                  <a:cubicBezTo>
                    <a:pt x="3027713" y="401"/>
                    <a:pt x="3133182" y="105871"/>
                    <a:pt x="3133583" y="236098"/>
                  </a:cubicBezTo>
                  <a:lnTo>
                    <a:pt x="3133583" y="4015671"/>
                  </a:lnTo>
                  <a:cubicBezTo>
                    <a:pt x="3133182" y="4145899"/>
                    <a:pt x="3027713" y="4251369"/>
                    <a:pt x="2897485" y="4251770"/>
                  </a:cubicBezTo>
                  <a:close/>
                  <a:moveTo>
                    <a:pt x="236007" y="42993"/>
                  </a:moveTo>
                  <a:cubicBezTo>
                    <a:pt x="129399" y="43093"/>
                    <a:pt x="43002" y="129490"/>
                    <a:pt x="42902" y="236098"/>
                  </a:cubicBezTo>
                  <a:lnTo>
                    <a:pt x="42902" y="4015671"/>
                  </a:lnTo>
                  <a:cubicBezTo>
                    <a:pt x="43002" y="4122280"/>
                    <a:pt x="129399" y="4208676"/>
                    <a:pt x="236007" y="4208776"/>
                  </a:cubicBezTo>
                  <a:lnTo>
                    <a:pt x="2897485" y="4208776"/>
                  </a:lnTo>
                  <a:cubicBezTo>
                    <a:pt x="3004112" y="4208676"/>
                    <a:pt x="3090526" y="4122289"/>
                    <a:pt x="3090681" y="4015671"/>
                  </a:cubicBezTo>
                  <a:lnTo>
                    <a:pt x="3090681" y="236098"/>
                  </a:lnTo>
                  <a:cubicBezTo>
                    <a:pt x="3090526" y="129480"/>
                    <a:pt x="3004103" y="43093"/>
                    <a:pt x="2897485" y="42993"/>
                  </a:cubicBezTo>
                  <a:close/>
                </a:path>
              </a:pathLst>
            </a:custGeom>
            <a:solidFill>
              <a:srgbClr val="F59332"/>
            </a:solidFill>
            <a:ln>
              <a:solidFill>
                <a:srgbClr val="F59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5F2EFFB-52FD-B12F-7D4F-2A5F2E280E6F}"/>
                </a:ext>
              </a:extLst>
            </p:cNvPr>
            <p:cNvSpPr txBox="1"/>
            <p:nvPr/>
          </p:nvSpPr>
          <p:spPr>
            <a:xfrm>
              <a:off x="1129786" y="3488528"/>
              <a:ext cx="2949226" cy="261610"/>
            </a:xfrm>
            <a:prstGeom prst="rect">
              <a:avLst/>
            </a:prstGeom>
            <a:noFill/>
          </p:spPr>
          <p:txBody>
            <a:bodyPr wrap="square">
              <a:spAutoFit/>
            </a:bodyPr>
            <a:lstStyle/>
            <a:p>
              <a:pPr algn="l" rtl="0"/>
              <a:r>
                <a:rPr lang="en-GB" sz="1100" b="0" i="0" dirty="0">
                  <a:solidFill>
                    <a:srgbClr val="172B36"/>
                  </a:solidFill>
                  <a:effectLst/>
                </a:rPr>
                <a:t>Morning Nursery sessions begins</a:t>
              </a:r>
              <a:endParaRPr lang="en-GB" sz="1100" dirty="0">
                <a:effectLst/>
              </a:endParaRPr>
            </a:p>
          </p:txBody>
        </p:sp>
        <p:sp>
          <p:nvSpPr>
            <p:cNvPr id="12" name="TextBox 11">
              <a:extLst>
                <a:ext uri="{FF2B5EF4-FFF2-40B4-BE49-F238E27FC236}">
                  <a16:creationId xmlns:a16="http://schemas.microsoft.com/office/drawing/2014/main" id="{A4095D3F-919D-A9F6-4964-3254770D54F9}"/>
                </a:ext>
              </a:extLst>
            </p:cNvPr>
            <p:cNvSpPr txBox="1"/>
            <p:nvPr/>
          </p:nvSpPr>
          <p:spPr>
            <a:xfrm>
              <a:off x="904077" y="3805173"/>
              <a:ext cx="917239" cy="313034"/>
            </a:xfrm>
            <a:prstGeom prst="rect">
              <a:avLst/>
            </a:prstGeom>
            <a:noFill/>
          </p:spPr>
          <p:txBody>
            <a:bodyPr wrap="none" rtlCol="0">
              <a:spAutoFit/>
            </a:bodyPr>
            <a:lstStyle/>
            <a:p>
              <a:pPr algn="l"/>
              <a:r>
                <a:rPr lang="en-US" sz="1434" b="1" dirty="0">
                  <a:solidFill>
                    <a:schemeClr val="bg2">
                      <a:lumMod val="25000"/>
                    </a:schemeClr>
                  </a:solidFill>
                  <a:latin typeface="Montserrat"/>
                  <a:sym typeface="Montserrat"/>
                  <a:rtl val="0"/>
                </a:rPr>
                <a:t>11</a:t>
              </a:r>
              <a:r>
                <a:rPr lang="en-US" sz="1434" b="1" spc="0" baseline="0" dirty="0">
                  <a:solidFill>
                    <a:schemeClr val="bg2">
                      <a:lumMod val="25000"/>
                    </a:schemeClr>
                  </a:solidFill>
                  <a:latin typeface="Montserrat"/>
                  <a:sym typeface="Montserrat"/>
                  <a:rtl val="0"/>
                </a:rPr>
                <a:t>:30am</a:t>
              </a:r>
            </a:p>
          </p:txBody>
        </p:sp>
        <p:sp>
          <p:nvSpPr>
            <p:cNvPr id="16" name="TextBox 15">
              <a:extLst>
                <a:ext uri="{FF2B5EF4-FFF2-40B4-BE49-F238E27FC236}">
                  <a16:creationId xmlns:a16="http://schemas.microsoft.com/office/drawing/2014/main" id="{CAD4C1A0-01CE-9E9B-5F1D-20C06A553AA7}"/>
                </a:ext>
              </a:extLst>
            </p:cNvPr>
            <p:cNvSpPr txBox="1"/>
            <p:nvPr/>
          </p:nvSpPr>
          <p:spPr>
            <a:xfrm>
              <a:off x="1152328" y="4080160"/>
              <a:ext cx="2949226" cy="261610"/>
            </a:xfrm>
            <a:prstGeom prst="rect">
              <a:avLst/>
            </a:prstGeom>
            <a:noFill/>
          </p:spPr>
          <p:txBody>
            <a:bodyPr wrap="square">
              <a:spAutoFit/>
            </a:bodyPr>
            <a:lstStyle/>
            <a:p>
              <a:pPr algn="l" rtl="0"/>
              <a:r>
                <a:rPr lang="en-GB" sz="1100" b="0" i="0" dirty="0">
                  <a:solidFill>
                    <a:srgbClr val="172B36"/>
                  </a:solidFill>
                  <a:effectLst/>
                </a:rPr>
                <a:t>Morning Nursery sessions ends</a:t>
              </a:r>
              <a:endParaRPr lang="en-GB" sz="1100" dirty="0">
                <a:effectLst/>
              </a:endParaRPr>
            </a:p>
          </p:txBody>
        </p:sp>
        <p:sp>
          <p:nvSpPr>
            <p:cNvPr id="17" name="TextBox 16">
              <a:extLst>
                <a:ext uri="{FF2B5EF4-FFF2-40B4-BE49-F238E27FC236}">
                  <a16:creationId xmlns:a16="http://schemas.microsoft.com/office/drawing/2014/main" id="{AB197B5A-8886-00D7-246F-438DA46ADFD6}"/>
                </a:ext>
              </a:extLst>
            </p:cNvPr>
            <p:cNvSpPr txBox="1"/>
            <p:nvPr/>
          </p:nvSpPr>
          <p:spPr>
            <a:xfrm>
              <a:off x="923454" y="4451088"/>
              <a:ext cx="917239" cy="313034"/>
            </a:xfrm>
            <a:prstGeom prst="rect">
              <a:avLst/>
            </a:prstGeom>
            <a:noFill/>
          </p:spPr>
          <p:txBody>
            <a:bodyPr wrap="none" rtlCol="0">
              <a:spAutoFit/>
            </a:bodyPr>
            <a:lstStyle/>
            <a:p>
              <a:pPr algn="l"/>
              <a:r>
                <a:rPr lang="en-US" sz="1434" b="1" dirty="0">
                  <a:solidFill>
                    <a:schemeClr val="bg2">
                      <a:lumMod val="25000"/>
                    </a:schemeClr>
                  </a:solidFill>
                  <a:latin typeface="Montserrat"/>
                  <a:sym typeface="Montserrat"/>
                  <a:rtl val="0"/>
                </a:rPr>
                <a:t>11</a:t>
              </a:r>
              <a:r>
                <a:rPr lang="en-US" sz="1434" b="1" spc="0" baseline="0" dirty="0">
                  <a:solidFill>
                    <a:schemeClr val="bg2">
                      <a:lumMod val="25000"/>
                    </a:schemeClr>
                  </a:solidFill>
                  <a:latin typeface="Montserrat"/>
                  <a:sym typeface="Montserrat"/>
                  <a:rtl val="0"/>
                </a:rPr>
                <a:t>:30am</a:t>
              </a:r>
            </a:p>
          </p:txBody>
        </p:sp>
        <p:sp>
          <p:nvSpPr>
            <p:cNvPr id="20" name="TextBox 19">
              <a:extLst>
                <a:ext uri="{FF2B5EF4-FFF2-40B4-BE49-F238E27FC236}">
                  <a16:creationId xmlns:a16="http://schemas.microsoft.com/office/drawing/2014/main" id="{044BB82D-C7D4-071A-AB0F-D8521FFBA58C}"/>
                </a:ext>
              </a:extLst>
            </p:cNvPr>
            <p:cNvSpPr txBox="1"/>
            <p:nvPr/>
          </p:nvSpPr>
          <p:spPr>
            <a:xfrm>
              <a:off x="1149163" y="4727744"/>
              <a:ext cx="2949226" cy="261610"/>
            </a:xfrm>
            <a:prstGeom prst="rect">
              <a:avLst/>
            </a:prstGeom>
            <a:noFill/>
          </p:spPr>
          <p:txBody>
            <a:bodyPr wrap="square">
              <a:spAutoFit/>
            </a:bodyPr>
            <a:lstStyle/>
            <a:p>
              <a:pPr algn="l" rtl="0"/>
              <a:r>
                <a:rPr lang="en-GB" sz="1100" b="0" i="0" dirty="0">
                  <a:solidFill>
                    <a:srgbClr val="172B36"/>
                  </a:solidFill>
                  <a:effectLst/>
                </a:rPr>
                <a:t>Afternoon Nursery sessions begins</a:t>
              </a:r>
              <a:endParaRPr lang="en-GB" sz="1100" dirty="0">
                <a:effectLst/>
              </a:endParaRPr>
            </a:p>
          </p:txBody>
        </p:sp>
        <p:sp>
          <p:nvSpPr>
            <p:cNvPr id="21" name="TextBox 20">
              <a:extLst>
                <a:ext uri="{FF2B5EF4-FFF2-40B4-BE49-F238E27FC236}">
                  <a16:creationId xmlns:a16="http://schemas.microsoft.com/office/drawing/2014/main" id="{4BDA3A79-3CE8-264B-26CB-3EB667579306}"/>
                </a:ext>
              </a:extLst>
            </p:cNvPr>
            <p:cNvSpPr txBox="1"/>
            <p:nvPr/>
          </p:nvSpPr>
          <p:spPr>
            <a:xfrm>
              <a:off x="923454" y="5044389"/>
              <a:ext cx="974947"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2:30pm*</a:t>
              </a:r>
            </a:p>
          </p:txBody>
        </p:sp>
        <p:sp>
          <p:nvSpPr>
            <p:cNvPr id="22" name="TextBox 21">
              <a:extLst>
                <a:ext uri="{FF2B5EF4-FFF2-40B4-BE49-F238E27FC236}">
                  <a16:creationId xmlns:a16="http://schemas.microsoft.com/office/drawing/2014/main" id="{E17DA171-1FAF-44B0-0C1D-E6174360B820}"/>
                </a:ext>
              </a:extLst>
            </p:cNvPr>
            <p:cNvSpPr txBox="1"/>
            <p:nvPr/>
          </p:nvSpPr>
          <p:spPr>
            <a:xfrm>
              <a:off x="1171705" y="5319376"/>
              <a:ext cx="2949226" cy="261610"/>
            </a:xfrm>
            <a:prstGeom prst="rect">
              <a:avLst/>
            </a:prstGeom>
            <a:noFill/>
          </p:spPr>
          <p:txBody>
            <a:bodyPr wrap="square">
              <a:spAutoFit/>
            </a:bodyPr>
            <a:lstStyle/>
            <a:p>
              <a:pPr algn="l" rtl="0"/>
              <a:r>
                <a:rPr lang="en-GB" sz="1100" b="0" i="0" dirty="0">
                  <a:solidFill>
                    <a:srgbClr val="172B36"/>
                  </a:solidFill>
                  <a:effectLst/>
                </a:rPr>
                <a:t>Afternoon Nursery sessions ends</a:t>
              </a:r>
              <a:endParaRPr lang="en-GB" sz="1100" dirty="0">
                <a:effectLst/>
              </a:endParaRPr>
            </a:p>
          </p:txBody>
        </p:sp>
        <p:sp>
          <p:nvSpPr>
            <p:cNvPr id="23" name="TextBox 22">
              <a:extLst>
                <a:ext uri="{FF2B5EF4-FFF2-40B4-BE49-F238E27FC236}">
                  <a16:creationId xmlns:a16="http://schemas.microsoft.com/office/drawing/2014/main" id="{025BDAA6-A55E-04AB-6AFE-C88F744D6CB6}"/>
                </a:ext>
              </a:extLst>
            </p:cNvPr>
            <p:cNvSpPr txBox="1"/>
            <p:nvPr/>
          </p:nvSpPr>
          <p:spPr>
            <a:xfrm>
              <a:off x="951502" y="5905718"/>
              <a:ext cx="2864643" cy="261610"/>
            </a:xfrm>
            <a:prstGeom prst="rect">
              <a:avLst/>
            </a:prstGeom>
            <a:noFill/>
          </p:spPr>
          <p:txBody>
            <a:bodyPr wrap="square">
              <a:spAutoFit/>
            </a:bodyPr>
            <a:lstStyle/>
            <a:p>
              <a:pPr algn="l" rtl="0"/>
              <a:r>
                <a:rPr lang="en-GB" sz="1100" b="0" i="0" dirty="0">
                  <a:solidFill>
                    <a:srgbClr val="172B36"/>
                  </a:solidFill>
                  <a:effectLst/>
                </a:rPr>
                <a:t>*2:30pm to 3:30pm can be purchased</a:t>
              </a:r>
              <a:endParaRPr lang="en-GB" sz="1100" dirty="0">
                <a:effectLst/>
              </a:endParaRPr>
            </a:p>
          </p:txBody>
        </p:sp>
      </p:grpSp>
      <p:grpSp>
        <p:nvGrpSpPr>
          <p:cNvPr id="36" name="Group 35">
            <a:extLst>
              <a:ext uri="{FF2B5EF4-FFF2-40B4-BE49-F238E27FC236}">
                <a16:creationId xmlns:a16="http://schemas.microsoft.com/office/drawing/2014/main" id="{351D43CB-00C6-B7DA-79A2-284D52E77988}"/>
              </a:ext>
            </a:extLst>
          </p:cNvPr>
          <p:cNvGrpSpPr/>
          <p:nvPr/>
        </p:nvGrpSpPr>
        <p:grpSpPr>
          <a:xfrm>
            <a:off x="4536985" y="1552728"/>
            <a:ext cx="3427749" cy="4251769"/>
            <a:chOff x="4529300" y="2021083"/>
            <a:chExt cx="3427749" cy="4251769"/>
          </a:xfrm>
        </p:grpSpPr>
        <p:sp>
          <p:nvSpPr>
            <p:cNvPr id="37" name="Rectangle: Rounded Corners 36">
              <a:extLst>
                <a:ext uri="{FF2B5EF4-FFF2-40B4-BE49-F238E27FC236}">
                  <a16:creationId xmlns:a16="http://schemas.microsoft.com/office/drawing/2014/main" id="{E52B2D54-49B7-5CE5-9DC3-83A50FFF0EC3}"/>
                </a:ext>
              </a:extLst>
            </p:cNvPr>
            <p:cNvSpPr/>
            <p:nvPr/>
          </p:nvSpPr>
          <p:spPr>
            <a:xfrm>
              <a:off x="5142682" y="2342740"/>
              <a:ext cx="1906637" cy="53158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0E19EBA5-6BA0-0D2D-0E9C-71D9A972D9E9}"/>
                </a:ext>
              </a:extLst>
            </p:cNvPr>
            <p:cNvSpPr txBox="1"/>
            <p:nvPr/>
          </p:nvSpPr>
          <p:spPr>
            <a:xfrm>
              <a:off x="5279465" y="2388199"/>
              <a:ext cx="1633076" cy="423514"/>
            </a:xfrm>
            <a:prstGeom prst="rect">
              <a:avLst/>
            </a:prstGeom>
            <a:noFill/>
          </p:spPr>
          <p:txBody>
            <a:bodyPr wrap="none" rtlCol="0">
              <a:spAutoFit/>
            </a:bodyPr>
            <a:lstStyle/>
            <a:p>
              <a:pPr algn="ctr"/>
              <a:r>
                <a:rPr lang="en-US" sz="2152" b="1" spc="-22" baseline="0" dirty="0">
                  <a:solidFill>
                    <a:srgbClr val="FFFFFF"/>
                  </a:solidFill>
                  <a:latin typeface="Montserrat ExtraBold" panose="00000900000000000000" pitchFamily="2" charset="0"/>
                  <a:sym typeface="Montserrat"/>
                  <a:rtl val="0"/>
                </a:rPr>
                <a:t>Rec/KS1/KS2</a:t>
              </a:r>
            </a:p>
          </p:txBody>
        </p:sp>
        <p:sp>
          <p:nvSpPr>
            <p:cNvPr id="39" name="Freeform: Shape 38">
              <a:extLst>
                <a:ext uri="{FF2B5EF4-FFF2-40B4-BE49-F238E27FC236}">
                  <a16:creationId xmlns:a16="http://schemas.microsoft.com/office/drawing/2014/main" id="{38627CFC-A8A4-0CB7-7505-4D544F002B0A}"/>
                </a:ext>
              </a:extLst>
            </p:cNvPr>
            <p:cNvSpPr/>
            <p:nvPr/>
          </p:nvSpPr>
          <p:spPr>
            <a:xfrm>
              <a:off x="4529300" y="2021083"/>
              <a:ext cx="3133400" cy="4251769"/>
            </a:xfrm>
            <a:custGeom>
              <a:avLst/>
              <a:gdLst>
                <a:gd name="connsiteX0" fmla="*/ 2897485 w 3133400"/>
                <a:gd name="connsiteY0" fmla="*/ 4251770 h 4251769"/>
                <a:gd name="connsiteX1" fmla="*/ 235916 w 3133400"/>
                <a:gd name="connsiteY1" fmla="*/ 4251770 h 4251769"/>
                <a:gd name="connsiteX2" fmla="*/ 0 w 3133400"/>
                <a:gd name="connsiteY2" fmla="*/ 4015671 h 4251769"/>
                <a:gd name="connsiteX3" fmla="*/ 0 w 3133400"/>
                <a:gd name="connsiteY3" fmla="*/ 236098 h 4251769"/>
                <a:gd name="connsiteX4" fmla="*/ 236007 w 3133400"/>
                <a:gd name="connsiteY4" fmla="*/ 0 h 4251769"/>
                <a:gd name="connsiteX5" fmla="*/ 2897485 w 3133400"/>
                <a:gd name="connsiteY5" fmla="*/ 0 h 4251769"/>
                <a:gd name="connsiteX6" fmla="*/ 3133401 w 3133400"/>
                <a:gd name="connsiteY6" fmla="*/ 236098 h 4251769"/>
                <a:gd name="connsiteX7" fmla="*/ 3133401 w 3133400"/>
                <a:gd name="connsiteY7" fmla="*/ 4015671 h 4251769"/>
                <a:gd name="connsiteX8" fmla="*/ 2897485 w 3133400"/>
                <a:gd name="connsiteY8" fmla="*/ 4251770 h 4251769"/>
                <a:gd name="connsiteX9" fmla="*/ 235916 w 3133400"/>
                <a:gd name="connsiteY9" fmla="*/ 42993 h 4251769"/>
                <a:gd name="connsiteX10" fmla="*/ 42811 w 3133400"/>
                <a:gd name="connsiteY10" fmla="*/ 236098 h 4251769"/>
                <a:gd name="connsiteX11" fmla="*/ 42811 w 3133400"/>
                <a:gd name="connsiteY11" fmla="*/ 4015671 h 4251769"/>
                <a:gd name="connsiteX12" fmla="*/ 235916 w 3133400"/>
                <a:gd name="connsiteY12" fmla="*/ 4208776 h 4251769"/>
                <a:gd name="connsiteX13" fmla="*/ 2897485 w 3133400"/>
                <a:gd name="connsiteY13" fmla="*/ 4208776 h 4251769"/>
                <a:gd name="connsiteX14" fmla="*/ 3090590 w 3133400"/>
                <a:gd name="connsiteY14" fmla="*/ 4015671 h 4251769"/>
                <a:gd name="connsiteX15" fmla="*/ 3090590 w 3133400"/>
                <a:gd name="connsiteY15" fmla="*/ 236098 h 4251769"/>
                <a:gd name="connsiteX16" fmla="*/ 2897485 w 3133400"/>
                <a:gd name="connsiteY16" fmla="*/ 42993 h 425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33400" h="4251769">
                  <a:moveTo>
                    <a:pt x="2897485" y="4251770"/>
                  </a:moveTo>
                  <a:lnTo>
                    <a:pt x="235916" y="4251770"/>
                  </a:lnTo>
                  <a:cubicBezTo>
                    <a:pt x="105761" y="4251269"/>
                    <a:pt x="401" y="4145826"/>
                    <a:pt x="0" y="4015671"/>
                  </a:cubicBezTo>
                  <a:lnTo>
                    <a:pt x="0" y="236098"/>
                  </a:lnTo>
                  <a:cubicBezTo>
                    <a:pt x="401" y="105907"/>
                    <a:pt x="105816" y="446"/>
                    <a:pt x="236007" y="0"/>
                  </a:cubicBezTo>
                  <a:lnTo>
                    <a:pt x="2897485" y="0"/>
                  </a:lnTo>
                  <a:cubicBezTo>
                    <a:pt x="3027639" y="501"/>
                    <a:pt x="3133000" y="105944"/>
                    <a:pt x="3133401" y="236098"/>
                  </a:cubicBezTo>
                  <a:lnTo>
                    <a:pt x="3133401" y="4015671"/>
                  </a:lnTo>
                  <a:cubicBezTo>
                    <a:pt x="3133000" y="4145826"/>
                    <a:pt x="3027639" y="4251269"/>
                    <a:pt x="2897485" y="4251770"/>
                  </a:cubicBezTo>
                  <a:close/>
                  <a:moveTo>
                    <a:pt x="235916" y="42993"/>
                  </a:moveTo>
                  <a:cubicBezTo>
                    <a:pt x="129308" y="43093"/>
                    <a:pt x="42911" y="129490"/>
                    <a:pt x="42811" y="236098"/>
                  </a:cubicBezTo>
                  <a:lnTo>
                    <a:pt x="42811" y="4015671"/>
                  </a:lnTo>
                  <a:cubicBezTo>
                    <a:pt x="42911" y="4122280"/>
                    <a:pt x="129308" y="4208676"/>
                    <a:pt x="235916" y="4208776"/>
                  </a:cubicBezTo>
                  <a:lnTo>
                    <a:pt x="2897485" y="4208776"/>
                  </a:lnTo>
                  <a:cubicBezTo>
                    <a:pt x="3004094" y="4208676"/>
                    <a:pt x="3090490" y="4122280"/>
                    <a:pt x="3090590" y="4015671"/>
                  </a:cubicBezTo>
                  <a:lnTo>
                    <a:pt x="3090590" y="236098"/>
                  </a:lnTo>
                  <a:cubicBezTo>
                    <a:pt x="3090490" y="129490"/>
                    <a:pt x="3004094" y="43093"/>
                    <a:pt x="2897485" y="42993"/>
                  </a:cubicBezTo>
                  <a:close/>
                </a:path>
              </a:pathLst>
            </a:custGeom>
            <a:solidFill>
              <a:srgbClr val="F59332"/>
            </a:solidFill>
            <a:ln>
              <a:solidFill>
                <a:srgbClr val="F59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80AB7EE-2A00-66A6-B8DA-FF5EB35C0306}"/>
                </a:ext>
              </a:extLst>
            </p:cNvPr>
            <p:cNvSpPr txBox="1"/>
            <p:nvPr/>
          </p:nvSpPr>
          <p:spPr>
            <a:xfrm>
              <a:off x="4667709" y="3211872"/>
              <a:ext cx="755335"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8:35am</a:t>
              </a:r>
            </a:p>
          </p:txBody>
        </p:sp>
        <p:sp>
          <p:nvSpPr>
            <p:cNvPr id="41" name="TextBox 40">
              <a:extLst>
                <a:ext uri="{FF2B5EF4-FFF2-40B4-BE49-F238E27FC236}">
                  <a16:creationId xmlns:a16="http://schemas.microsoft.com/office/drawing/2014/main" id="{0E0B9E86-CE97-7D9F-1B96-9925EB3AA378}"/>
                </a:ext>
              </a:extLst>
            </p:cNvPr>
            <p:cNvSpPr txBox="1"/>
            <p:nvPr/>
          </p:nvSpPr>
          <p:spPr>
            <a:xfrm>
              <a:off x="5007823" y="3494698"/>
              <a:ext cx="2949226" cy="600164"/>
            </a:xfrm>
            <a:prstGeom prst="rect">
              <a:avLst/>
            </a:prstGeom>
            <a:noFill/>
          </p:spPr>
          <p:txBody>
            <a:bodyPr wrap="square">
              <a:spAutoFit/>
            </a:bodyPr>
            <a:lstStyle/>
            <a:p>
              <a:pPr algn="l" rtl="0"/>
              <a:r>
                <a:rPr lang="en-GB" sz="1100" b="0" i="0" dirty="0">
                  <a:solidFill>
                    <a:srgbClr val="172B36"/>
                  </a:solidFill>
                  <a:effectLst/>
                </a:rPr>
                <a:t>Main school gate opens</a:t>
              </a:r>
            </a:p>
            <a:p>
              <a:pPr algn="l" rtl="0"/>
              <a:r>
                <a:rPr lang="en-GB" sz="1100" dirty="0">
                  <a:solidFill>
                    <a:srgbClr val="172B36"/>
                  </a:solidFill>
                </a:rPr>
                <a:t>Children go into classrooms</a:t>
              </a:r>
            </a:p>
            <a:p>
              <a:pPr algn="l" rtl="0"/>
              <a:r>
                <a:rPr lang="en-GB" sz="1100" dirty="0">
                  <a:solidFill>
                    <a:srgbClr val="172B36"/>
                  </a:solidFill>
                  <a:effectLst/>
                </a:rPr>
                <a:t>Morning task completed</a:t>
              </a:r>
              <a:endParaRPr lang="en-GB" sz="1100" dirty="0">
                <a:effectLst/>
              </a:endParaRPr>
            </a:p>
          </p:txBody>
        </p:sp>
        <p:sp>
          <p:nvSpPr>
            <p:cNvPr id="42" name="TextBox 41">
              <a:extLst>
                <a:ext uri="{FF2B5EF4-FFF2-40B4-BE49-F238E27FC236}">
                  <a16:creationId xmlns:a16="http://schemas.microsoft.com/office/drawing/2014/main" id="{B43A541D-4AAE-7FE2-C5AA-2F72B16D9115}"/>
                </a:ext>
              </a:extLst>
            </p:cNvPr>
            <p:cNvSpPr txBox="1"/>
            <p:nvPr/>
          </p:nvSpPr>
          <p:spPr>
            <a:xfrm>
              <a:off x="4667709" y="4098601"/>
              <a:ext cx="755335"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8:50am</a:t>
              </a:r>
            </a:p>
          </p:txBody>
        </p:sp>
        <p:sp>
          <p:nvSpPr>
            <p:cNvPr id="43" name="TextBox 42">
              <a:extLst>
                <a:ext uri="{FF2B5EF4-FFF2-40B4-BE49-F238E27FC236}">
                  <a16:creationId xmlns:a16="http://schemas.microsoft.com/office/drawing/2014/main" id="{64897C62-0630-8E04-7A68-16FEC3099621}"/>
                </a:ext>
              </a:extLst>
            </p:cNvPr>
            <p:cNvSpPr txBox="1"/>
            <p:nvPr/>
          </p:nvSpPr>
          <p:spPr>
            <a:xfrm>
              <a:off x="5007823" y="4381427"/>
              <a:ext cx="2949226" cy="600164"/>
            </a:xfrm>
            <a:prstGeom prst="rect">
              <a:avLst/>
            </a:prstGeom>
            <a:noFill/>
          </p:spPr>
          <p:txBody>
            <a:bodyPr wrap="square">
              <a:spAutoFit/>
            </a:bodyPr>
            <a:lstStyle/>
            <a:p>
              <a:pPr algn="l" rtl="0"/>
              <a:r>
                <a:rPr lang="en-GB" sz="1100" b="0" i="0" dirty="0">
                  <a:solidFill>
                    <a:srgbClr val="172B36"/>
                  </a:solidFill>
                  <a:effectLst/>
                </a:rPr>
                <a:t>Main school gate closes</a:t>
              </a:r>
            </a:p>
            <a:p>
              <a:pPr algn="l" rtl="0"/>
              <a:r>
                <a:rPr lang="en-GB" sz="1100" dirty="0">
                  <a:solidFill>
                    <a:srgbClr val="172B36"/>
                  </a:solidFill>
                </a:rPr>
                <a:t>School day starts</a:t>
              </a:r>
            </a:p>
            <a:p>
              <a:pPr algn="l" rtl="0"/>
              <a:r>
                <a:rPr lang="en-GB" sz="1100" dirty="0">
                  <a:solidFill>
                    <a:srgbClr val="172B36"/>
                  </a:solidFill>
                  <a:effectLst/>
                </a:rPr>
                <a:t>Class registers taken</a:t>
              </a:r>
              <a:endParaRPr lang="en-GB" sz="1100" dirty="0">
                <a:effectLst/>
              </a:endParaRPr>
            </a:p>
          </p:txBody>
        </p:sp>
        <p:sp>
          <p:nvSpPr>
            <p:cNvPr id="44" name="TextBox 43">
              <a:extLst>
                <a:ext uri="{FF2B5EF4-FFF2-40B4-BE49-F238E27FC236}">
                  <a16:creationId xmlns:a16="http://schemas.microsoft.com/office/drawing/2014/main" id="{F7606F77-F1C0-41A1-6739-6814BE552699}"/>
                </a:ext>
              </a:extLst>
            </p:cNvPr>
            <p:cNvSpPr txBox="1"/>
            <p:nvPr/>
          </p:nvSpPr>
          <p:spPr>
            <a:xfrm>
              <a:off x="4651679" y="4989354"/>
              <a:ext cx="1500732"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8:50am – 9:15am</a:t>
              </a:r>
            </a:p>
          </p:txBody>
        </p:sp>
        <p:sp>
          <p:nvSpPr>
            <p:cNvPr id="45" name="TextBox 44">
              <a:extLst>
                <a:ext uri="{FF2B5EF4-FFF2-40B4-BE49-F238E27FC236}">
                  <a16:creationId xmlns:a16="http://schemas.microsoft.com/office/drawing/2014/main" id="{C32DE7FB-7B50-D615-3ABD-C79F944F673E}"/>
                </a:ext>
              </a:extLst>
            </p:cNvPr>
            <p:cNvSpPr txBox="1"/>
            <p:nvPr/>
          </p:nvSpPr>
          <p:spPr>
            <a:xfrm>
              <a:off x="4991793" y="5272180"/>
              <a:ext cx="2949226" cy="261610"/>
            </a:xfrm>
            <a:prstGeom prst="rect">
              <a:avLst/>
            </a:prstGeom>
            <a:noFill/>
          </p:spPr>
          <p:txBody>
            <a:bodyPr wrap="square">
              <a:spAutoFit/>
            </a:bodyPr>
            <a:lstStyle/>
            <a:p>
              <a:pPr algn="l" rtl="0"/>
              <a:r>
                <a:rPr lang="en-GB" sz="1100" b="0" i="0" dirty="0">
                  <a:solidFill>
                    <a:srgbClr val="172B36"/>
                  </a:solidFill>
                  <a:effectLst/>
                </a:rPr>
                <a:t>Children marked as late</a:t>
              </a:r>
              <a:endParaRPr lang="en-GB" sz="1100" dirty="0">
                <a:effectLst/>
              </a:endParaRPr>
            </a:p>
          </p:txBody>
        </p:sp>
        <p:sp>
          <p:nvSpPr>
            <p:cNvPr id="46" name="TextBox 45">
              <a:extLst>
                <a:ext uri="{FF2B5EF4-FFF2-40B4-BE49-F238E27FC236}">
                  <a16:creationId xmlns:a16="http://schemas.microsoft.com/office/drawing/2014/main" id="{ABCE03FE-4E95-896B-EDCF-D2448014DC90}"/>
                </a:ext>
              </a:extLst>
            </p:cNvPr>
            <p:cNvSpPr txBox="1"/>
            <p:nvPr/>
          </p:nvSpPr>
          <p:spPr>
            <a:xfrm>
              <a:off x="4667709" y="5551012"/>
              <a:ext cx="755335"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9:15am</a:t>
              </a:r>
            </a:p>
          </p:txBody>
        </p:sp>
        <p:sp>
          <p:nvSpPr>
            <p:cNvPr id="47" name="TextBox 46">
              <a:extLst>
                <a:ext uri="{FF2B5EF4-FFF2-40B4-BE49-F238E27FC236}">
                  <a16:creationId xmlns:a16="http://schemas.microsoft.com/office/drawing/2014/main" id="{8FFFB8D8-2F18-9E40-7515-F1F72FE8D844}"/>
                </a:ext>
              </a:extLst>
            </p:cNvPr>
            <p:cNvSpPr txBox="1"/>
            <p:nvPr/>
          </p:nvSpPr>
          <p:spPr>
            <a:xfrm>
              <a:off x="5007823" y="5833838"/>
              <a:ext cx="2949226" cy="261610"/>
            </a:xfrm>
            <a:prstGeom prst="rect">
              <a:avLst/>
            </a:prstGeom>
            <a:noFill/>
          </p:spPr>
          <p:txBody>
            <a:bodyPr wrap="square">
              <a:spAutoFit/>
            </a:bodyPr>
            <a:lstStyle/>
            <a:p>
              <a:pPr algn="l" rtl="0"/>
              <a:r>
                <a:rPr lang="en-GB" sz="1100" b="0" i="0" dirty="0">
                  <a:solidFill>
                    <a:srgbClr val="172B36"/>
                  </a:solidFill>
                  <a:effectLst/>
                </a:rPr>
                <a:t>Register closes</a:t>
              </a:r>
              <a:endParaRPr lang="en-GB" sz="1100" dirty="0">
                <a:effectLst/>
              </a:endParaRPr>
            </a:p>
          </p:txBody>
        </p:sp>
        <p:sp>
          <p:nvSpPr>
            <p:cNvPr id="48" name="TextBox 47">
              <a:extLst>
                <a:ext uri="{FF2B5EF4-FFF2-40B4-BE49-F238E27FC236}">
                  <a16:creationId xmlns:a16="http://schemas.microsoft.com/office/drawing/2014/main" id="{83ED0373-049B-6C25-12FA-4373086F124A}"/>
                </a:ext>
              </a:extLst>
            </p:cNvPr>
            <p:cNvSpPr txBox="1"/>
            <p:nvPr/>
          </p:nvSpPr>
          <p:spPr>
            <a:xfrm>
              <a:off x="5603669" y="2865339"/>
              <a:ext cx="736099" cy="276999"/>
            </a:xfrm>
            <a:prstGeom prst="rect">
              <a:avLst/>
            </a:prstGeom>
            <a:noFill/>
          </p:spPr>
          <p:txBody>
            <a:bodyPr wrap="none" rtlCol="0">
              <a:spAutoFit/>
            </a:bodyPr>
            <a:lstStyle/>
            <a:p>
              <a:r>
                <a:rPr lang="en-US" sz="1200" b="1" dirty="0">
                  <a:solidFill>
                    <a:schemeClr val="bg2">
                      <a:lumMod val="25000"/>
                    </a:schemeClr>
                  </a:solidFill>
                  <a:sym typeface="Montserrat"/>
                  <a:rtl val="0"/>
                </a:rPr>
                <a:t>Morning</a:t>
              </a:r>
            </a:p>
          </p:txBody>
        </p:sp>
      </p:grpSp>
      <p:grpSp>
        <p:nvGrpSpPr>
          <p:cNvPr id="49" name="Group 48">
            <a:extLst>
              <a:ext uri="{FF2B5EF4-FFF2-40B4-BE49-F238E27FC236}">
                <a16:creationId xmlns:a16="http://schemas.microsoft.com/office/drawing/2014/main" id="{81A1C70C-7D55-E41B-54A9-C45FC0F57DB4}"/>
              </a:ext>
            </a:extLst>
          </p:cNvPr>
          <p:cNvGrpSpPr/>
          <p:nvPr/>
        </p:nvGrpSpPr>
        <p:grpSpPr>
          <a:xfrm>
            <a:off x="8259083" y="1552728"/>
            <a:ext cx="3473514" cy="4251769"/>
            <a:chOff x="8251398" y="2021083"/>
            <a:chExt cx="3473514" cy="4251769"/>
          </a:xfrm>
        </p:grpSpPr>
        <p:grpSp>
          <p:nvGrpSpPr>
            <p:cNvPr id="50" name="Group 49">
              <a:extLst>
                <a:ext uri="{FF2B5EF4-FFF2-40B4-BE49-F238E27FC236}">
                  <a16:creationId xmlns:a16="http://schemas.microsoft.com/office/drawing/2014/main" id="{5BD7FFBA-A477-98BC-DF0A-2D6753284559}"/>
                </a:ext>
              </a:extLst>
            </p:cNvPr>
            <p:cNvGrpSpPr/>
            <p:nvPr/>
          </p:nvGrpSpPr>
          <p:grpSpPr>
            <a:xfrm>
              <a:off x="8844878" y="2342740"/>
              <a:ext cx="1946623" cy="531585"/>
              <a:chOff x="8844878" y="2342740"/>
              <a:chExt cx="1946623" cy="531585"/>
            </a:xfrm>
            <a:solidFill>
              <a:schemeClr val="accent2"/>
            </a:solidFill>
          </p:grpSpPr>
          <p:sp>
            <p:nvSpPr>
              <p:cNvPr id="56" name="Rectangle: Rounded Corners 55">
                <a:extLst>
                  <a:ext uri="{FF2B5EF4-FFF2-40B4-BE49-F238E27FC236}">
                    <a16:creationId xmlns:a16="http://schemas.microsoft.com/office/drawing/2014/main" id="{9FA75276-DCFC-A014-0481-1D44A8B52806}"/>
                  </a:ext>
                </a:extLst>
              </p:cNvPr>
              <p:cNvSpPr/>
              <p:nvPr/>
            </p:nvSpPr>
            <p:spPr>
              <a:xfrm>
                <a:off x="8864870" y="2342740"/>
                <a:ext cx="1906637" cy="53158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FD8F3ECB-AEA3-74C4-22D9-0EF1107AEFE5}"/>
                  </a:ext>
                </a:extLst>
              </p:cNvPr>
              <p:cNvSpPr txBox="1"/>
              <p:nvPr/>
            </p:nvSpPr>
            <p:spPr>
              <a:xfrm>
                <a:off x="8844878" y="2388199"/>
                <a:ext cx="1946623" cy="423514"/>
              </a:xfrm>
              <a:prstGeom prst="rect">
                <a:avLst/>
              </a:prstGeom>
              <a:noFill/>
            </p:spPr>
            <p:txBody>
              <a:bodyPr wrap="none" rtlCol="0">
                <a:spAutoFit/>
              </a:bodyPr>
              <a:lstStyle/>
              <a:p>
                <a:pPr algn="ctr"/>
                <a:r>
                  <a:rPr lang="en-US" sz="2152" b="1" spc="-43" dirty="0">
                    <a:solidFill>
                      <a:schemeClr val="bg1"/>
                    </a:solidFill>
                    <a:latin typeface="Montserrat ExtraBold" panose="00000900000000000000" pitchFamily="2" charset="0"/>
                    <a:sym typeface="Montserrat"/>
                    <a:rtl val="0"/>
                  </a:rPr>
                  <a:t>Rec/KS1/KS2</a:t>
                </a:r>
                <a:endParaRPr lang="en-US" sz="2152" b="1" spc="-43" baseline="0" dirty="0">
                  <a:solidFill>
                    <a:schemeClr val="bg1"/>
                  </a:solidFill>
                  <a:latin typeface="Montserrat ExtraBold" panose="00000900000000000000" pitchFamily="2" charset="0"/>
                  <a:sym typeface="Montserrat"/>
                  <a:rtl val="0"/>
                </a:endParaRPr>
              </a:p>
            </p:txBody>
          </p:sp>
        </p:grpSp>
        <p:sp>
          <p:nvSpPr>
            <p:cNvPr id="51" name="Freeform: Shape 50">
              <a:extLst>
                <a:ext uri="{FF2B5EF4-FFF2-40B4-BE49-F238E27FC236}">
                  <a16:creationId xmlns:a16="http://schemas.microsoft.com/office/drawing/2014/main" id="{BA96AAE2-9ED2-4590-94C1-3E3B0B4ABA9A}"/>
                </a:ext>
              </a:extLst>
            </p:cNvPr>
            <p:cNvSpPr/>
            <p:nvPr/>
          </p:nvSpPr>
          <p:spPr>
            <a:xfrm>
              <a:off x="8251398" y="2021083"/>
              <a:ext cx="3133583" cy="4251769"/>
            </a:xfrm>
            <a:custGeom>
              <a:avLst/>
              <a:gdLst>
                <a:gd name="connsiteX0" fmla="*/ 2897576 w 3133583"/>
                <a:gd name="connsiteY0" fmla="*/ 4251770 h 4251769"/>
                <a:gd name="connsiteX1" fmla="*/ 236098 w 3133583"/>
                <a:gd name="connsiteY1" fmla="*/ 4251770 h 4251769"/>
                <a:gd name="connsiteX2" fmla="*/ 0 w 3133583"/>
                <a:gd name="connsiteY2" fmla="*/ 4015671 h 4251769"/>
                <a:gd name="connsiteX3" fmla="*/ 0 w 3133583"/>
                <a:gd name="connsiteY3" fmla="*/ 236098 h 4251769"/>
                <a:gd name="connsiteX4" fmla="*/ 236098 w 3133583"/>
                <a:gd name="connsiteY4" fmla="*/ 0 h 4251769"/>
                <a:gd name="connsiteX5" fmla="*/ 2897576 w 3133583"/>
                <a:gd name="connsiteY5" fmla="*/ 0 h 4251769"/>
                <a:gd name="connsiteX6" fmla="*/ 3133583 w 3133583"/>
                <a:gd name="connsiteY6" fmla="*/ 236098 h 4251769"/>
                <a:gd name="connsiteX7" fmla="*/ 3133583 w 3133583"/>
                <a:gd name="connsiteY7" fmla="*/ 4015671 h 4251769"/>
                <a:gd name="connsiteX8" fmla="*/ 2897576 w 3133583"/>
                <a:gd name="connsiteY8" fmla="*/ 4251770 h 4251769"/>
                <a:gd name="connsiteX9" fmla="*/ 236098 w 3133583"/>
                <a:gd name="connsiteY9" fmla="*/ 42993 h 4251769"/>
                <a:gd name="connsiteX10" fmla="*/ 42902 w 3133583"/>
                <a:gd name="connsiteY10" fmla="*/ 236098 h 4251769"/>
                <a:gd name="connsiteX11" fmla="*/ 42902 w 3133583"/>
                <a:gd name="connsiteY11" fmla="*/ 4015671 h 4251769"/>
                <a:gd name="connsiteX12" fmla="*/ 236098 w 3133583"/>
                <a:gd name="connsiteY12" fmla="*/ 4208776 h 4251769"/>
                <a:gd name="connsiteX13" fmla="*/ 2897576 w 3133583"/>
                <a:gd name="connsiteY13" fmla="*/ 4208776 h 4251769"/>
                <a:gd name="connsiteX14" fmla="*/ 3090680 w 3133583"/>
                <a:gd name="connsiteY14" fmla="*/ 4015671 h 4251769"/>
                <a:gd name="connsiteX15" fmla="*/ 3090680 w 3133583"/>
                <a:gd name="connsiteY15" fmla="*/ 236098 h 4251769"/>
                <a:gd name="connsiteX16" fmla="*/ 2897576 w 3133583"/>
                <a:gd name="connsiteY16" fmla="*/ 42993 h 4251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33583" h="4251769">
                  <a:moveTo>
                    <a:pt x="2897576" y="4251770"/>
                  </a:moveTo>
                  <a:lnTo>
                    <a:pt x="236098" y="4251770"/>
                  </a:lnTo>
                  <a:cubicBezTo>
                    <a:pt x="105871" y="4251369"/>
                    <a:pt x="401" y="4145899"/>
                    <a:pt x="0" y="4015671"/>
                  </a:cubicBezTo>
                  <a:lnTo>
                    <a:pt x="0" y="236098"/>
                  </a:lnTo>
                  <a:cubicBezTo>
                    <a:pt x="401" y="105871"/>
                    <a:pt x="105871" y="401"/>
                    <a:pt x="236098" y="0"/>
                  </a:cubicBezTo>
                  <a:lnTo>
                    <a:pt x="2897576" y="0"/>
                  </a:lnTo>
                  <a:cubicBezTo>
                    <a:pt x="3027740" y="446"/>
                    <a:pt x="3133219" y="105907"/>
                    <a:pt x="3133583" y="236098"/>
                  </a:cubicBezTo>
                  <a:lnTo>
                    <a:pt x="3133583" y="4015671"/>
                  </a:lnTo>
                  <a:cubicBezTo>
                    <a:pt x="3133219" y="4145862"/>
                    <a:pt x="3027740" y="4251323"/>
                    <a:pt x="2897576" y="4251770"/>
                  </a:cubicBezTo>
                  <a:close/>
                  <a:moveTo>
                    <a:pt x="236098" y="42993"/>
                  </a:moveTo>
                  <a:cubicBezTo>
                    <a:pt x="129471" y="43093"/>
                    <a:pt x="43057" y="129480"/>
                    <a:pt x="42902" y="236098"/>
                  </a:cubicBezTo>
                  <a:lnTo>
                    <a:pt x="42902" y="4015671"/>
                  </a:lnTo>
                  <a:cubicBezTo>
                    <a:pt x="43057" y="4122289"/>
                    <a:pt x="129480" y="4208676"/>
                    <a:pt x="236098" y="4208776"/>
                  </a:cubicBezTo>
                  <a:lnTo>
                    <a:pt x="2897576" y="4208776"/>
                  </a:lnTo>
                  <a:cubicBezTo>
                    <a:pt x="3004148" y="4208676"/>
                    <a:pt x="3090590" y="4122280"/>
                    <a:pt x="3090680" y="4015671"/>
                  </a:cubicBezTo>
                  <a:lnTo>
                    <a:pt x="3090680" y="236098"/>
                  </a:lnTo>
                  <a:cubicBezTo>
                    <a:pt x="3090590" y="129490"/>
                    <a:pt x="3004148" y="43093"/>
                    <a:pt x="2897576" y="42993"/>
                  </a:cubicBezTo>
                  <a:close/>
                </a:path>
              </a:pathLst>
            </a:custGeom>
            <a:solidFill>
              <a:srgbClr val="F59332"/>
            </a:solidFill>
            <a:ln>
              <a:solidFill>
                <a:srgbClr val="F593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0897A93-E0FE-E082-DA21-5C4FB88D725D}"/>
                </a:ext>
              </a:extLst>
            </p:cNvPr>
            <p:cNvSpPr txBox="1"/>
            <p:nvPr/>
          </p:nvSpPr>
          <p:spPr>
            <a:xfrm>
              <a:off x="9324143" y="2874325"/>
              <a:ext cx="1007007" cy="276999"/>
            </a:xfrm>
            <a:prstGeom prst="rect">
              <a:avLst/>
            </a:prstGeom>
            <a:noFill/>
          </p:spPr>
          <p:txBody>
            <a:bodyPr wrap="none" rtlCol="0">
              <a:spAutoFit/>
            </a:bodyPr>
            <a:lstStyle/>
            <a:p>
              <a:r>
                <a:rPr lang="en-US" sz="1200" b="1" dirty="0">
                  <a:solidFill>
                    <a:schemeClr val="bg2">
                      <a:lumMod val="25000"/>
                    </a:schemeClr>
                  </a:solidFill>
                  <a:sym typeface="Montserrat"/>
                  <a:rtl val="0"/>
                </a:rPr>
                <a:t>Afternoon</a:t>
              </a:r>
            </a:p>
          </p:txBody>
        </p:sp>
        <p:sp>
          <p:nvSpPr>
            <p:cNvPr id="53" name="TextBox 52">
              <a:extLst>
                <a:ext uri="{FF2B5EF4-FFF2-40B4-BE49-F238E27FC236}">
                  <a16:creationId xmlns:a16="http://schemas.microsoft.com/office/drawing/2014/main" id="{9A54A844-33F0-0A25-ED41-511473EA79AA}"/>
                </a:ext>
              </a:extLst>
            </p:cNvPr>
            <p:cNvSpPr txBox="1"/>
            <p:nvPr/>
          </p:nvSpPr>
          <p:spPr>
            <a:xfrm>
              <a:off x="8435572" y="3172215"/>
              <a:ext cx="841897" cy="313034"/>
            </a:xfrm>
            <a:prstGeom prst="rect">
              <a:avLst/>
            </a:prstGeom>
            <a:noFill/>
          </p:spPr>
          <p:txBody>
            <a:bodyPr wrap="none" rtlCol="0">
              <a:spAutoFit/>
            </a:bodyPr>
            <a:lstStyle/>
            <a:p>
              <a:pPr algn="l"/>
              <a:r>
                <a:rPr lang="en-US" sz="1434" b="1" spc="0" baseline="0" dirty="0">
                  <a:solidFill>
                    <a:schemeClr val="bg2">
                      <a:lumMod val="25000"/>
                    </a:schemeClr>
                  </a:solidFill>
                  <a:latin typeface="Montserrat"/>
                  <a:sym typeface="Montserrat"/>
                  <a:rtl val="0"/>
                </a:rPr>
                <a:t>3:15pm</a:t>
              </a:r>
            </a:p>
          </p:txBody>
        </p:sp>
        <p:sp>
          <p:nvSpPr>
            <p:cNvPr id="54" name="TextBox 53">
              <a:extLst>
                <a:ext uri="{FF2B5EF4-FFF2-40B4-BE49-F238E27FC236}">
                  <a16:creationId xmlns:a16="http://schemas.microsoft.com/office/drawing/2014/main" id="{087D3DAA-7A07-6B0B-2028-C1370BD32E54}"/>
                </a:ext>
              </a:extLst>
            </p:cNvPr>
            <p:cNvSpPr txBox="1"/>
            <p:nvPr/>
          </p:nvSpPr>
          <p:spPr>
            <a:xfrm>
              <a:off x="8775686" y="3455041"/>
              <a:ext cx="2949226" cy="430887"/>
            </a:xfrm>
            <a:prstGeom prst="rect">
              <a:avLst/>
            </a:prstGeom>
            <a:noFill/>
          </p:spPr>
          <p:txBody>
            <a:bodyPr wrap="square">
              <a:spAutoFit/>
            </a:bodyPr>
            <a:lstStyle/>
            <a:p>
              <a:pPr algn="l" rtl="0"/>
              <a:r>
                <a:rPr lang="en-GB" sz="1100" b="0" i="0" dirty="0">
                  <a:solidFill>
                    <a:srgbClr val="172B36"/>
                  </a:solidFill>
                  <a:effectLst/>
                </a:rPr>
                <a:t>Main school gate opens</a:t>
              </a:r>
            </a:p>
            <a:p>
              <a:pPr algn="l" rtl="0"/>
              <a:r>
                <a:rPr lang="en-GB" sz="1100" dirty="0">
                  <a:solidFill>
                    <a:srgbClr val="172B36"/>
                  </a:solidFill>
                </a:rPr>
                <a:t>Children dismissed from class</a:t>
              </a:r>
              <a:endParaRPr lang="en-GB" sz="1100" dirty="0">
                <a:effectLst/>
              </a:endParaRPr>
            </a:p>
          </p:txBody>
        </p:sp>
        <p:sp>
          <p:nvSpPr>
            <p:cNvPr id="55" name="TextBox 54">
              <a:extLst>
                <a:ext uri="{FF2B5EF4-FFF2-40B4-BE49-F238E27FC236}">
                  <a16:creationId xmlns:a16="http://schemas.microsoft.com/office/drawing/2014/main" id="{036C571C-D260-6E27-83F4-C497479F3515}"/>
                </a:ext>
              </a:extLst>
            </p:cNvPr>
            <p:cNvSpPr txBox="1"/>
            <p:nvPr/>
          </p:nvSpPr>
          <p:spPr>
            <a:xfrm>
              <a:off x="8419542" y="4817754"/>
              <a:ext cx="2705179" cy="830997"/>
            </a:xfrm>
            <a:prstGeom prst="rect">
              <a:avLst/>
            </a:prstGeom>
            <a:noFill/>
          </p:spPr>
          <p:txBody>
            <a:bodyPr wrap="square">
              <a:spAutoFit/>
            </a:bodyPr>
            <a:lstStyle/>
            <a:p>
              <a:pPr algn="l" rtl="0">
                <a:buNone/>
              </a:pPr>
              <a:r>
                <a:rPr lang="en-GB" sz="1200" b="1" i="0" dirty="0">
                  <a:solidFill>
                    <a:srgbClr val="172B36"/>
                  </a:solidFill>
                  <a:effectLst/>
                </a:rPr>
                <a:t>Optional: Year 5 and 6</a:t>
              </a:r>
              <a:endParaRPr lang="en-GB" sz="1200" dirty="0">
                <a:effectLst/>
              </a:endParaRPr>
            </a:p>
            <a:p>
              <a:pPr algn="l" rtl="0">
                <a:buNone/>
              </a:pPr>
              <a:r>
                <a:rPr lang="en-GB" sz="1200" b="0" i="0" dirty="0">
                  <a:solidFill>
                    <a:srgbClr val="172B36"/>
                  </a:solidFill>
                  <a:effectLst/>
                </a:rPr>
                <a:t>Walking home independently.</a:t>
              </a:r>
            </a:p>
            <a:p>
              <a:pPr algn="l" rtl="0">
                <a:buNone/>
              </a:pPr>
              <a:r>
                <a:rPr lang="en-GB" sz="1200" dirty="0">
                  <a:solidFill>
                    <a:srgbClr val="172B36"/>
                  </a:solidFill>
                </a:rPr>
                <a:t>Mobile phone handed in to class teacher.</a:t>
              </a:r>
              <a:endParaRPr lang="en-GB" sz="1200" dirty="0">
                <a:effectLst/>
              </a:endParaRPr>
            </a:p>
          </p:txBody>
        </p:sp>
      </p:grpSp>
    </p:spTree>
    <p:extLst>
      <p:ext uri="{BB962C8B-B14F-4D97-AF65-F5344CB8AC3E}">
        <p14:creationId xmlns:p14="http://schemas.microsoft.com/office/powerpoint/2010/main" val="4011358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367F2-19DC-B555-EFDA-941E848B0AD6}"/>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3E91BD8C-4BCC-FD37-F867-9935F7D8F533}"/>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5</a:t>
            </a:fld>
            <a:endParaRPr lang="en-GB"/>
          </a:p>
        </p:txBody>
      </p:sp>
      <p:sp>
        <p:nvSpPr>
          <p:cNvPr id="14" name="Rectangle 13">
            <a:extLst>
              <a:ext uri="{FF2B5EF4-FFF2-40B4-BE49-F238E27FC236}">
                <a16:creationId xmlns:a16="http://schemas.microsoft.com/office/drawing/2014/main" id="{5DE6D666-2B05-BC9B-5E85-50C82E9F9505}"/>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E1F3DFF-2B54-35D6-7964-DACB3B2B63B7}"/>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DDD6461-A1CF-10B2-FB74-A09F6814D8F8}"/>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27AED2B8-8C67-B764-01D9-61DD3ACFF2F0}"/>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3DF611B2-FF19-DF6F-A8CD-2B428AC0B80D}"/>
              </a:ext>
            </a:extLst>
          </p:cNvPr>
          <p:cNvSpPr txBox="1"/>
          <p:nvPr/>
        </p:nvSpPr>
        <p:spPr>
          <a:xfrm>
            <a:off x="814705" y="103495"/>
            <a:ext cx="10148570" cy="461665"/>
          </a:xfrm>
          <a:prstGeom prst="rect">
            <a:avLst/>
          </a:prstGeom>
          <a:noFill/>
        </p:spPr>
        <p:txBody>
          <a:bodyPr wrap="square" rtlCol="0">
            <a:spAutoFit/>
          </a:bodyPr>
          <a:lstStyle/>
          <a:p>
            <a:r>
              <a:rPr lang="en-GB" sz="2400" dirty="0">
                <a:solidFill>
                  <a:schemeClr val="bg1"/>
                </a:solidFill>
              </a:rPr>
              <a:t>Uniform</a:t>
            </a:r>
          </a:p>
        </p:txBody>
      </p:sp>
      <p:sp>
        <p:nvSpPr>
          <p:cNvPr id="6" name="TextBox 5">
            <a:extLst>
              <a:ext uri="{FF2B5EF4-FFF2-40B4-BE49-F238E27FC236}">
                <a16:creationId xmlns:a16="http://schemas.microsoft.com/office/drawing/2014/main" id="{641D5B22-BC77-2FA3-FB5F-D9A8F36E468C}"/>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FEBF9116-D8A3-BA87-4056-53442F79D8F4}"/>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C23A70FB-2979-9BBB-5C27-96A97C991C00}"/>
              </a:ext>
            </a:extLst>
          </p:cNvPr>
          <p:cNvSpPr txBox="1"/>
          <p:nvPr/>
        </p:nvSpPr>
        <p:spPr>
          <a:xfrm>
            <a:off x="281273" y="796357"/>
            <a:ext cx="10148570" cy="461665"/>
          </a:xfrm>
          <a:prstGeom prst="rect">
            <a:avLst/>
          </a:prstGeom>
          <a:noFill/>
        </p:spPr>
        <p:txBody>
          <a:bodyPr wrap="square" rtlCol="0">
            <a:spAutoFit/>
          </a:bodyPr>
          <a:lstStyle/>
          <a:p>
            <a:r>
              <a:rPr lang="en-US" sz="2400" b="1" dirty="0"/>
              <a:t>Class Uniform – KS1 &amp; 2</a:t>
            </a:r>
          </a:p>
        </p:txBody>
      </p:sp>
      <p:pic>
        <p:nvPicPr>
          <p:cNvPr id="10" name="Picture 9">
            <a:extLst>
              <a:ext uri="{FF2B5EF4-FFF2-40B4-BE49-F238E27FC236}">
                <a16:creationId xmlns:a16="http://schemas.microsoft.com/office/drawing/2014/main" id="{C9DEFECF-EAD8-1DEA-5F62-27AD6387FB8A}"/>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6" name="TextBox 25">
            <a:extLst>
              <a:ext uri="{FF2B5EF4-FFF2-40B4-BE49-F238E27FC236}">
                <a16:creationId xmlns:a16="http://schemas.microsoft.com/office/drawing/2014/main" id="{79CCE993-104E-128A-40C3-9E350098D055}"/>
              </a:ext>
            </a:extLst>
          </p:cNvPr>
          <p:cNvSpPr txBox="1"/>
          <p:nvPr/>
        </p:nvSpPr>
        <p:spPr>
          <a:xfrm>
            <a:off x="407352" y="1340722"/>
            <a:ext cx="6115664" cy="4801314"/>
          </a:xfrm>
          <a:prstGeom prst="rect">
            <a:avLst/>
          </a:prstGeom>
          <a:noFill/>
        </p:spPr>
        <p:txBody>
          <a:bodyPr wrap="square">
            <a:spAutoFit/>
          </a:bodyPr>
          <a:lstStyle/>
          <a:p>
            <a:r>
              <a:rPr lang="en-US" dirty="0"/>
              <a:t>- </a:t>
            </a:r>
            <a:r>
              <a:rPr lang="en-US" b="1" dirty="0"/>
              <a:t>St Cecilia's School Sweatshirt / Cardigan </a:t>
            </a:r>
            <a:r>
              <a:rPr lang="en-US" dirty="0"/>
              <a:t> </a:t>
            </a:r>
          </a:p>
          <a:p>
            <a:r>
              <a:rPr lang="en-US" dirty="0"/>
              <a:t>available on our uniform website</a:t>
            </a:r>
          </a:p>
          <a:p>
            <a:endParaRPr lang="en-US" dirty="0"/>
          </a:p>
          <a:p>
            <a:r>
              <a:rPr lang="en-US" dirty="0"/>
              <a:t>- </a:t>
            </a:r>
            <a:r>
              <a:rPr lang="en-US" b="1" dirty="0"/>
              <a:t>Plain White Shirt </a:t>
            </a:r>
            <a:endParaRPr lang="en-US" dirty="0"/>
          </a:p>
          <a:p>
            <a:r>
              <a:rPr lang="en-US" dirty="0"/>
              <a:t>long or short sleeved</a:t>
            </a:r>
          </a:p>
          <a:p>
            <a:endParaRPr lang="en-US" b="1" dirty="0"/>
          </a:p>
          <a:p>
            <a:r>
              <a:rPr lang="en-US" dirty="0"/>
              <a:t>- </a:t>
            </a:r>
            <a:r>
              <a:rPr lang="en-US" b="1" dirty="0"/>
              <a:t>St Cecilia’s School Tie</a:t>
            </a:r>
          </a:p>
          <a:p>
            <a:r>
              <a:rPr lang="en-US" dirty="0"/>
              <a:t>available on our uniform website</a:t>
            </a:r>
            <a:endParaRPr lang="en-US" b="1" dirty="0"/>
          </a:p>
          <a:p>
            <a:endParaRPr lang="en-US" b="1" dirty="0"/>
          </a:p>
          <a:p>
            <a:r>
              <a:rPr lang="en-US" dirty="0"/>
              <a:t>- </a:t>
            </a:r>
            <a:r>
              <a:rPr lang="en-US" b="1" dirty="0"/>
              <a:t>Black Trousers / Shorts / Skirt</a:t>
            </a:r>
          </a:p>
          <a:p>
            <a:endParaRPr lang="en-US" dirty="0"/>
          </a:p>
          <a:p>
            <a:r>
              <a:rPr lang="en-US" dirty="0"/>
              <a:t>- </a:t>
            </a:r>
            <a:r>
              <a:rPr lang="en-US" b="1" dirty="0"/>
              <a:t>Black Pinafore Dress</a:t>
            </a:r>
            <a:r>
              <a:rPr lang="en-US" dirty="0"/>
              <a:t> </a:t>
            </a:r>
          </a:p>
          <a:p>
            <a:r>
              <a:rPr lang="en-US" dirty="0"/>
              <a:t>with black socks / tights</a:t>
            </a:r>
          </a:p>
          <a:p>
            <a:endParaRPr lang="en-US" b="1" dirty="0"/>
          </a:p>
          <a:p>
            <a:r>
              <a:rPr lang="en-US" dirty="0"/>
              <a:t>-</a:t>
            </a:r>
            <a:r>
              <a:rPr lang="en-US" b="1" dirty="0"/>
              <a:t> Blue and White Gingham Dress</a:t>
            </a:r>
            <a:endParaRPr lang="en-US" dirty="0"/>
          </a:p>
          <a:p>
            <a:r>
              <a:rPr lang="en-US" dirty="0"/>
              <a:t>with white socks </a:t>
            </a:r>
          </a:p>
          <a:p>
            <a:endParaRPr lang="en-US" dirty="0"/>
          </a:p>
        </p:txBody>
      </p:sp>
      <p:sp>
        <p:nvSpPr>
          <p:cNvPr id="28" name="TextBox 27">
            <a:extLst>
              <a:ext uri="{FF2B5EF4-FFF2-40B4-BE49-F238E27FC236}">
                <a16:creationId xmlns:a16="http://schemas.microsoft.com/office/drawing/2014/main" id="{7E2B9ABA-9627-D8C0-0AC1-A71AF46138A9}"/>
              </a:ext>
            </a:extLst>
          </p:cNvPr>
          <p:cNvSpPr txBox="1"/>
          <p:nvPr/>
        </p:nvSpPr>
        <p:spPr>
          <a:xfrm>
            <a:off x="6561116" y="1422781"/>
            <a:ext cx="5194980" cy="748731"/>
          </a:xfrm>
          <a:prstGeom prst="rect">
            <a:avLst/>
          </a:prstGeom>
          <a:noFill/>
          <a:effectLst/>
        </p:spPr>
        <p:txBody>
          <a:bodyPr wrap="square" rtlCol="0">
            <a:spAutoFit/>
          </a:bodyPr>
          <a:lstStyle/>
          <a:p>
            <a:pPr algn="ctr">
              <a:lnSpc>
                <a:spcPts val="1700"/>
              </a:lnSpc>
            </a:pPr>
            <a:r>
              <a:rPr lang="en-US" sz="1600" dirty="0">
                <a:effectLst/>
                <a:ea typeface="Cambria Math" panose="02040503050406030204" pitchFamily="18" charset="0"/>
              </a:rPr>
              <a:t>Visit our website to see our uniform policy in more detail, including footwear, </a:t>
            </a:r>
            <a:r>
              <a:rPr lang="en-US" sz="1600" dirty="0" err="1">
                <a:effectLst/>
                <a:ea typeface="Cambria Math" panose="02040503050406030204" pitchFamily="18" charset="0"/>
              </a:rPr>
              <a:t>jewellery</a:t>
            </a:r>
            <a:r>
              <a:rPr lang="en-US" sz="1600" dirty="0">
                <a:effectLst/>
                <a:ea typeface="Cambria Math" panose="02040503050406030204" pitchFamily="18" charset="0"/>
              </a:rPr>
              <a:t>, smart watches, hair, nails and make-up.</a:t>
            </a:r>
          </a:p>
        </p:txBody>
      </p:sp>
      <p:sp>
        <p:nvSpPr>
          <p:cNvPr id="30" name="TextBox 29">
            <a:extLst>
              <a:ext uri="{FF2B5EF4-FFF2-40B4-BE49-F238E27FC236}">
                <a16:creationId xmlns:a16="http://schemas.microsoft.com/office/drawing/2014/main" id="{E1DA3460-870D-269E-5707-CD6450D5078B}"/>
              </a:ext>
            </a:extLst>
          </p:cNvPr>
          <p:cNvSpPr txBox="1"/>
          <p:nvPr/>
        </p:nvSpPr>
        <p:spPr>
          <a:xfrm>
            <a:off x="6499356" y="868804"/>
            <a:ext cx="5194980" cy="461665"/>
          </a:xfrm>
          <a:prstGeom prst="rect">
            <a:avLst/>
          </a:prstGeom>
          <a:noFill/>
          <a:effectLst/>
        </p:spPr>
        <p:txBody>
          <a:bodyPr wrap="square" rtlCol="0">
            <a:spAutoFit/>
          </a:bodyPr>
          <a:lstStyle>
            <a:defPPr>
              <a:defRPr lang="en-US"/>
            </a:defPPr>
            <a:lvl1pPr>
              <a:defRPr sz="4400">
                <a:solidFill>
                  <a:schemeClr val="accent3">
                    <a:lumMod val="50000"/>
                  </a:schemeClr>
                </a:solidFill>
                <a:effectLst>
                  <a:reflection blurRad="101600" stA="25000" endPos="65000" dir="5400000" sy="-100000" algn="bl" rotWithShape="0"/>
                </a:effectLst>
                <a:latin typeface="Bodoni Moda 18pt Medium" pitchFamily="2" charset="0"/>
              </a:defRPr>
            </a:lvl1pPr>
          </a:lstStyle>
          <a:p>
            <a:pPr algn="ctr"/>
            <a:r>
              <a:rPr lang="en-US" sz="2400" b="1" dirty="0">
                <a:solidFill>
                  <a:schemeClr val="tx1"/>
                </a:solidFill>
                <a:effectLst/>
                <a:latin typeface="+mn-lt"/>
              </a:rPr>
              <a:t>Uniform Policy</a:t>
            </a:r>
          </a:p>
        </p:txBody>
      </p:sp>
      <p:sp>
        <p:nvSpPr>
          <p:cNvPr id="32" name="TextBox 31">
            <a:extLst>
              <a:ext uri="{FF2B5EF4-FFF2-40B4-BE49-F238E27FC236}">
                <a16:creationId xmlns:a16="http://schemas.microsoft.com/office/drawing/2014/main" id="{18D6E484-0329-84F1-A88A-29AB70B6C976}"/>
              </a:ext>
            </a:extLst>
          </p:cNvPr>
          <p:cNvSpPr txBox="1"/>
          <p:nvPr/>
        </p:nvSpPr>
        <p:spPr>
          <a:xfrm>
            <a:off x="7804889" y="2768383"/>
            <a:ext cx="4106984" cy="2862322"/>
          </a:xfrm>
          <a:prstGeom prst="rect">
            <a:avLst/>
          </a:prstGeom>
          <a:noFill/>
        </p:spPr>
        <p:txBody>
          <a:bodyPr wrap="square">
            <a:spAutoFit/>
          </a:bodyPr>
          <a:lstStyle/>
          <a:p>
            <a:r>
              <a:rPr lang="en-US" dirty="0"/>
              <a:t>- </a:t>
            </a:r>
            <a:r>
              <a:rPr lang="en-US" b="1" dirty="0"/>
              <a:t>Royal Blue or Black Hair Accessories </a:t>
            </a:r>
            <a:endParaRPr lang="en-US" dirty="0"/>
          </a:p>
          <a:p>
            <a:r>
              <a:rPr lang="en-US" dirty="0"/>
              <a:t>not oversized</a:t>
            </a:r>
          </a:p>
          <a:p>
            <a:endParaRPr lang="en-US" sz="1800" b="1" dirty="0"/>
          </a:p>
          <a:p>
            <a:r>
              <a:rPr lang="en-US" dirty="0"/>
              <a:t>- </a:t>
            </a:r>
            <a:r>
              <a:rPr lang="en-US" b="1" dirty="0"/>
              <a:t>Black Shoes </a:t>
            </a:r>
          </a:p>
          <a:p>
            <a:r>
              <a:rPr lang="en-US" dirty="0"/>
              <a:t>see uniform policy</a:t>
            </a:r>
          </a:p>
          <a:p>
            <a:endParaRPr lang="en-US" dirty="0"/>
          </a:p>
          <a:p>
            <a:r>
              <a:rPr lang="en-US" dirty="0"/>
              <a:t>- </a:t>
            </a:r>
            <a:r>
              <a:rPr lang="en-US" b="1" dirty="0"/>
              <a:t>Black Socks</a:t>
            </a:r>
          </a:p>
          <a:p>
            <a:endParaRPr lang="en-US" b="1" dirty="0"/>
          </a:p>
          <a:p>
            <a:r>
              <a:rPr lang="en-US" dirty="0"/>
              <a:t>- </a:t>
            </a:r>
            <a:r>
              <a:rPr lang="en-US" b="1" dirty="0"/>
              <a:t>St Cecilia’s School Book Bag or Rucksack</a:t>
            </a:r>
          </a:p>
          <a:p>
            <a:endParaRPr lang="en-US" sz="1800" b="1" dirty="0"/>
          </a:p>
        </p:txBody>
      </p:sp>
      <p:pic>
        <p:nvPicPr>
          <p:cNvPr id="16" name="Picture 15">
            <a:extLst>
              <a:ext uri="{FF2B5EF4-FFF2-40B4-BE49-F238E27FC236}">
                <a16:creationId xmlns:a16="http://schemas.microsoft.com/office/drawing/2014/main" id="{18357626-F98C-414D-8768-23345C5CE19A}"/>
              </a:ext>
            </a:extLst>
          </p:cNvPr>
          <p:cNvPicPr>
            <a:picLocks noChangeAspect="1"/>
          </p:cNvPicPr>
          <p:nvPr/>
        </p:nvPicPr>
        <p:blipFill>
          <a:blip r:embed="rId4"/>
          <a:stretch>
            <a:fillRect/>
          </a:stretch>
        </p:blipFill>
        <p:spPr>
          <a:xfrm>
            <a:off x="4239628" y="2496105"/>
            <a:ext cx="3318955" cy="2484063"/>
          </a:xfrm>
          <a:prstGeom prst="rect">
            <a:avLst/>
          </a:prstGeom>
        </p:spPr>
      </p:pic>
    </p:spTree>
    <p:extLst>
      <p:ext uri="{BB962C8B-B14F-4D97-AF65-F5344CB8AC3E}">
        <p14:creationId xmlns:p14="http://schemas.microsoft.com/office/powerpoint/2010/main" val="3290886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A6B10-CAA7-82E0-DE52-9793924F02F5}"/>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E2177EB6-E8B2-CDB7-D082-FCD0E4511BFC}"/>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6</a:t>
            </a:fld>
            <a:endParaRPr lang="en-GB"/>
          </a:p>
        </p:txBody>
      </p:sp>
      <p:sp>
        <p:nvSpPr>
          <p:cNvPr id="14" name="Rectangle 13">
            <a:extLst>
              <a:ext uri="{FF2B5EF4-FFF2-40B4-BE49-F238E27FC236}">
                <a16:creationId xmlns:a16="http://schemas.microsoft.com/office/drawing/2014/main" id="{863D8167-4B2B-CE24-5862-6C07D29A9003}"/>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981DA7D-4CBD-ED58-CB6B-0C48F3398A78}"/>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EF66DA3F-CB21-79B5-7255-C445B71C162F}"/>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E8AA34D0-85F0-2B79-5BE2-9E4CC2E32371}"/>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BED18794-8749-CFAF-6D1B-2982B02A58FF}"/>
              </a:ext>
            </a:extLst>
          </p:cNvPr>
          <p:cNvSpPr txBox="1"/>
          <p:nvPr/>
        </p:nvSpPr>
        <p:spPr>
          <a:xfrm>
            <a:off x="814705" y="103495"/>
            <a:ext cx="10148570" cy="461665"/>
          </a:xfrm>
          <a:prstGeom prst="rect">
            <a:avLst/>
          </a:prstGeom>
          <a:noFill/>
        </p:spPr>
        <p:txBody>
          <a:bodyPr wrap="square" rtlCol="0">
            <a:spAutoFit/>
          </a:bodyPr>
          <a:lstStyle/>
          <a:p>
            <a:r>
              <a:rPr lang="en-GB" sz="2400" dirty="0">
                <a:solidFill>
                  <a:schemeClr val="bg1"/>
                </a:solidFill>
              </a:rPr>
              <a:t>Uniform</a:t>
            </a:r>
          </a:p>
        </p:txBody>
      </p:sp>
      <p:sp>
        <p:nvSpPr>
          <p:cNvPr id="6" name="TextBox 5">
            <a:extLst>
              <a:ext uri="{FF2B5EF4-FFF2-40B4-BE49-F238E27FC236}">
                <a16:creationId xmlns:a16="http://schemas.microsoft.com/office/drawing/2014/main" id="{9E1D603B-E597-532F-4EEE-61F37C411358}"/>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0302FEC8-04A5-44C7-454D-FF4193E570B8}"/>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3B540B9C-172E-4AAE-58AD-6F2418082A8B}"/>
              </a:ext>
            </a:extLst>
          </p:cNvPr>
          <p:cNvSpPr txBox="1"/>
          <p:nvPr/>
        </p:nvSpPr>
        <p:spPr>
          <a:xfrm>
            <a:off x="281273" y="796357"/>
            <a:ext cx="10148570" cy="461665"/>
          </a:xfrm>
          <a:prstGeom prst="rect">
            <a:avLst/>
          </a:prstGeom>
          <a:noFill/>
        </p:spPr>
        <p:txBody>
          <a:bodyPr wrap="square" rtlCol="0">
            <a:spAutoFit/>
          </a:bodyPr>
          <a:lstStyle/>
          <a:p>
            <a:r>
              <a:rPr lang="en-US" sz="2400" b="1" dirty="0"/>
              <a:t>PE Uniform – KS1 &amp; 2</a:t>
            </a:r>
          </a:p>
        </p:txBody>
      </p:sp>
      <p:pic>
        <p:nvPicPr>
          <p:cNvPr id="10" name="Picture 9">
            <a:extLst>
              <a:ext uri="{FF2B5EF4-FFF2-40B4-BE49-F238E27FC236}">
                <a16:creationId xmlns:a16="http://schemas.microsoft.com/office/drawing/2014/main" id="{20E84490-2A81-6F41-06D7-8E84A5D1F4A4}"/>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6" name="TextBox 25">
            <a:extLst>
              <a:ext uri="{FF2B5EF4-FFF2-40B4-BE49-F238E27FC236}">
                <a16:creationId xmlns:a16="http://schemas.microsoft.com/office/drawing/2014/main" id="{4F1AE08C-ABBC-7680-47D8-A5DC658DC80E}"/>
              </a:ext>
            </a:extLst>
          </p:cNvPr>
          <p:cNvSpPr txBox="1"/>
          <p:nvPr/>
        </p:nvSpPr>
        <p:spPr>
          <a:xfrm>
            <a:off x="407352" y="1645189"/>
            <a:ext cx="6115664" cy="2862322"/>
          </a:xfrm>
          <a:prstGeom prst="rect">
            <a:avLst/>
          </a:prstGeom>
          <a:noFill/>
        </p:spPr>
        <p:txBody>
          <a:bodyPr wrap="square">
            <a:spAutoFit/>
          </a:bodyPr>
          <a:lstStyle/>
          <a:p>
            <a:r>
              <a:rPr lang="en-US" dirty="0"/>
              <a:t>- </a:t>
            </a:r>
            <a:r>
              <a:rPr lang="en-US" b="1" dirty="0"/>
              <a:t>Royal Blue Round Neck T-Shirt</a:t>
            </a:r>
          </a:p>
          <a:p>
            <a:endParaRPr lang="en-US" b="1" dirty="0"/>
          </a:p>
          <a:p>
            <a:r>
              <a:rPr lang="en-US" dirty="0"/>
              <a:t>- </a:t>
            </a:r>
            <a:r>
              <a:rPr lang="en-US" b="1" dirty="0"/>
              <a:t>Black Shorts</a:t>
            </a:r>
            <a:endParaRPr lang="en-US" dirty="0"/>
          </a:p>
          <a:p>
            <a:r>
              <a:rPr lang="en-US" dirty="0"/>
              <a:t>no brands visible</a:t>
            </a:r>
          </a:p>
          <a:p>
            <a:endParaRPr lang="en-US" dirty="0"/>
          </a:p>
          <a:p>
            <a:r>
              <a:rPr lang="en-US" dirty="0"/>
              <a:t>- </a:t>
            </a:r>
            <a:r>
              <a:rPr lang="en-US" b="1" dirty="0"/>
              <a:t>St Cecilia's School Sweatshirt / Cardigan</a:t>
            </a:r>
            <a:r>
              <a:rPr lang="en-US" dirty="0"/>
              <a:t> </a:t>
            </a:r>
          </a:p>
          <a:p>
            <a:r>
              <a:rPr lang="en-US" dirty="0"/>
              <a:t>available on our uniform website</a:t>
            </a:r>
          </a:p>
          <a:p>
            <a:endParaRPr lang="en-US" dirty="0"/>
          </a:p>
          <a:p>
            <a:r>
              <a:rPr lang="en-US" dirty="0"/>
              <a:t>- </a:t>
            </a:r>
            <a:r>
              <a:rPr lang="en-US" b="1" dirty="0"/>
              <a:t>Trainers</a:t>
            </a:r>
          </a:p>
          <a:p>
            <a:r>
              <a:rPr lang="en-US" dirty="0"/>
              <a:t>to be active in</a:t>
            </a:r>
          </a:p>
        </p:txBody>
      </p:sp>
      <p:sp>
        <p:nvSpPr>
          <p:cNvPr id="28" name="TextBox 27">
            <a:extLst>
              <a:ext uri="{FF2B5EF4-FFF2-40B4-BE49-F238E27FC236}">
                <a16:creationId xmlns:a16="http://schemas.microsoft.com/office/drawing/2014/main" id="{F1837FEA-4D4D-C374-73C6-6F7B44012611}"/>
              </a:ext>
            </a:extLst>
          </p:cNvPr>
          <p:cNvSpPr txBox="1"/>
          <p:nvPr/>
        </p:nvSpPr>
        <p:spPr>
          <a:xfrm>
            <a:off x="6523016" y="1778791"/>
            <a:ext cx="5194980" cy="748731"/>
          </a:xfrm>
          <a:prstGeom prst="rect">
            <a:avLst/>
          </a:prstGeom>
          <a:noFill/>
          <a:effectLst/>
        </p:spPr>
        <p:txBody>
          <a:bodyPr wrap="square" rtlCol="0">
            <a:spAutoFit/>
          </a:bodyPr>
          <a:lstStyle/>
          <a:p>
            <a:pPr algn="ctr">
              <a:lnSpc>
                <a:spcPts val="1700"/>
              </a:lnSpc>
            </a:pPr>
            <a:r>
              <a:rPr lang="en-US" sz="1600" dirty="0">
                <a:effectLst/>
                <a:ea typeface="Cambria Math" panose="02040503050406030204" pitchFamily="18" charset="0"/>
              </a:rPr>
              <a:t>Visit our website to see our uniform policy in more detail, including footwear, </a:t>
            </a:r>
            <a:r>
              <a:rPr lang="en-US" sz="1600" dirty="0" err="1">
                <a:effectLst/>
                <a:ea typeface="Cambria Math" panose="02040503050406030204" pitchFamily="18" charset="0"/>
              </a:rPr>
              <a:t>jewellery</a:t>
            </a:r>
            <a:r>
              <a:rPr lang="en-US" sz="1600" dirty="0">
                <a:effectLst/>
                <a:ea typeface="Cambria Math" panose="02040503050406030204" pitchFamily="18" charset="0"/>
              </a:rPr>
              <a:t>, smart watches, hair, nails and make-up.</a:t>
            </a:r>
          </a:p>
        </p:txBody>
      </p:sp>
      <p:sp>
        <p:nvSpPr>
          <p:cNvPr id="30" name="TextBox 29">
            <a:extLst>
              <a:ext uri="{FF2B5EF4-FFF2-40B4-BE49-F238E27FC236}">
                <a16:creationId xmlns:a16="http://schemas.microsoft.com/office/drawing/2014/main" id="{50A4622A-4652-5275-13B0-EE061831D3BB}"/>
              </a:ext>
            </a:extLst>
          </p:cNvPr>
          <p:cNvSpPr txBox="1"/>
          <p:nvPr/>
        </p:nvSpPr>
        <p:spPr>
          <a:xfrm>
            <a:off x="6523018" y="1278528"/>
            <a:ext cx="5194980" cy="461665"/>
          </a:xfrm>
          <a:prstGeom prst="rect">
            <a:avLst/>
          </a:prstGeom>
          <a:noFill/>
          <a:effectLst/>
        </p:spPr>
        <p:txBody>
          <a:bodyPr wrap="square" rtlCol="0">
            <a:spAutoFit/>
          </a:bodyPr>
          <a:lstStyle>
            <a:defPPr>
              <a:defRPr lang="en-US"/>
            </a:defPPr>
            <a:lvl1pPr>
              <a:defRPr sz="4400">
                <a:solidFill>
                  <a:schemeClr val="accent3">
                    <a:lumMod val="50000"/>
                  </a:schemeClr>
                </a:solidFill>
                <a:effectLst>
                  <a:reflection blurRad="101600" stA="25000" endPos="65000" dir="5400000" sy="-100000" algn="bl" rotWithShape="0"/>
                </a:effectLst>
                <a:latin typeface="Bodoni Moda 18pt Medium" pitchFamily="2" charset="0"/>
              </a:defRPr>
            </a:lvl1pPr>
          </a:lstStyle>
          <a:p>
            <a:pPr algn="ctr"/>
            <a:r>
              <a:rPr lang="en-US" sz="2400" b="1" dirty="0">
                <a:solidFill>
                  <a:schemeClr val="tx1"/>
                </a:solidFill>
                <a:effectLst/>
                <a:latin typeface="+mn-lt"/>
              </a:rPr>
              <a:t>Uniform Policy</a:t>
            </a:r>
          </a:p>
        </p:txBody>
      </p:sp>
    </p:spTree>
    <p:extLst>
      <p:ext uri="{BB962C8B-B14F-4D97-AF65-F5344CB8AC3E}">
        <p14:creationId xmlns:p14="http://schemas.microsoft.com/office/powerpoint/2010/main" val="2634718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FA7CB-48F3-4536-C32C-60CBE8709943}"/>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47A0119F-9987-3065-B72F-EA9B4F487015}"/>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7</a:t>
            </a:fld>
            <a:endParaRPr lang="en-GB"/>
          </a:p>
        </p:txBody>
      </p:sp>
      <p:sp>
        <p:nvSpPr>
          <p:cNvPr id="14" name="Rectangle 13">
            <a:extLst>
              <a:ext uri="{FF2B5EF4-FFF2-40B4-BE49-F238E27FC236}">
                <a16:creationId xmlns:a16="http://schemas.microsoft.com/office/drawing/2014/main" id="{C92C2CBC-CFCE-7E5C-D9CA-9F94026003BF}"/>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97BDA0F-D41B-CC2B-4DDE-035B9AB73E29}"/>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F62F8E9-87BC-672D-3318-78B329998372}"/>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ACB8B4A9-23EE-F9BC-5349-05712467D540}"/>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317A1035-CB49-CC7B-E35B-3D1FC5B61D2B}"/>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A</a:t>
            </a:r>
            <a:r>
              <a:rPr lang="en-GB" sz="2400" dirty="0" err="1">
                <a:solidFill>
                  <a:schemeClr val="bg1"/>
                </a:solidFill>
              </a:rPr>
              <a:t>ttendance</a:t>
            </a:r>
            <a:endParaRPr lang="en-GB" sz="2400" dirty="0">
              <a:solidFill>
                <a:schemeClr val="bg1"/>
              </a:solidFill>
            </a:endParaRPr>
          </a:p>
        </p:txBody>
      </p:sp>
      <p:sp>
        <p:nvSpPr>
          <p:cNvPr id="6" name="TextBox 5">
            <a:extLst>
              <a:ext uri="{FF2B5EF4-FFF2-40B4-BE49-F238E27FC236}">
                <a16:creationId xmlns:a16="http://schemas.microsoft.com/office/drawing/2014/main" id="{43C34D9A-5869-77A6-5A58-3C0528602687}"/>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A16EE7E8-59CE-F862-432C-4C500E843792}"/>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96476C69-5D49-6DEE-7391-810AE8602234}"/>
              </a:ext>
            </a:extLst>
          </p:cNvPr>
          <p:cNvSpPr txBox="1"/>
          <p:nvPr/>
        </p:nvSpPr>
        <p:spPr>
          <a:xfrm>
            <a:off x="281273" y="796357"/>
            <a:ext cx="10148570" cy="461665"/>
          </a:xfrm>
          <a:prstGeom prst="rect">
            <a:avLst/>
          </a:prstGeom>
          <a:noFill/>
        </p:spPr>
        <p:txBody>
          <a:bodyPr wrap="square" rtlCol="0">
            <a:spAutoFit/>
          </a:bodyPr>
          <a:lstStyle/>
          <a:p>
            <a:r>
              <a:rPr lang="en-US" sz="2400" dirty="0"/>
              <a:t>Attendance matters</a:t>
            </a:r>
          </a:p>
        </p:txBody>
      </p:sp>
      <p:pic>
        <p:nvPicPr>
          <p:cNvPr id="10" name="Picture 9">
            <a:extLst>
              <a:ext uri="{FF2B5EF4-FFF2-40B4-BE49-F238E27FC236}">
                <a16:creationId xmlns:a16="http://schemas.microsoft.com/office/drawing/2014/main" id="{CC6E4A63-3C18-E3EE-5D7F-C5842A8317F2}"/>
              </a:ext>
            </a:extLst>
          </p:cNvPr>
          <p:cNvPicPr>
            <a:picLocks noChangeAspect="1"/>
          </p:cNvPicPr>
          <p:nvPr/>
        </p:nvPicPr>
        <p:blipFill>
          <a:blip r:embed="rId3">
            <a:lum bright="70000" contrast="-70000"/>
          </a:blip>
          <a:stretch/>
        </p:blipFill>
        <p:spPr>
          <a:xfrm>
            <a:off x="10429843" y="103495"/>
            <a:ext cx="1620229" cy="453665"/>
          </a:xfrm>
          <a:prstGeom prst="rect">
            <a:avLst/>
          </a:prstGeom>
        </p:spPr>
      </p:pic>
      <p:grpSp>
        <p:nvGrpSpPr>
          <p:cNvPr id="2" name="Group 1">
            <a:extLst>
              <a:ext uri="{FF2B5EF4-FFF2-40B4-BE49-F238E27FC236}">
                <a16:creationId xmlns:a16="http://schemas.microsoft.com/office/drawing/2014/main" id="{EDD94454-3246-73C7-54D5-6B5A7C24BB34}"/>
              </a:ext>
            </a:extLst>
          </p:cNvPr>
          <p:cNvGrpSpPr/>
          <p:nvPr/>
        </p:nvGrpSpPr>
        <p:grpSpPr>
          <a:xfrm>
            <a:off x="281273" y="1833860"/>
            <a:ext cx="3472633" cy="1904102"/>
            <a:chOff x="95250" y="2391658"/>
            <a:chExt cx="3881664" cy="1904102"/>
          </a:xfrm>
        </p:grpSpPr>
        <p:sp>
          <p:nvSpPr>
            <p:cNvPr id="4" name="TextBox 3">
              <a:extLst>
                <a:ext uri="{FF2B5EF4-FFF2-40B4-BE49-F238E27FC236}">
                  <a16:creationId xmlns:a16="http://schemas.microsoft.com/office/drawing/2014/main" id="{53EE5D81-CF13-4FCD-E575-D0F2A51D9802}"/>
                </a:ext>
              </a:extLst>
            </p:cNvPr>
            <p:cNvSpPr txBox="1"/>
            <p:nvPr/>
          </p:nvSpPr>
          <p:spPr>
            <a:xfrm>
              <a:off x="95250" y="2391658"/>
              <a:ext cx="3881664" cy="461665"/>
            </a:xfrm>
            <a:prstGeom prst="rect">
              <a:avLst/>
            </a:prstGeom>
            <a:noFill/>
          </p:spPr>
          <p:txBody>
            <a:bodyPr wrap="square" rtlCol="0">
              <a:spAutoFit/>
            </a:bodyPr>
            <a:lstStyle/>
            <a:p>
              <a:pPr algn="r"/>
              <a:r>
                <a:rPr lang="en-US" sz="2400" b="1" dirty="0">
                  <a:solidFill>
                    <a:srgbClr val="F59332"/>
                  </a:solidFill>
                  <a:latin typeface="Montserrat ExtraBold" panose="00000900000000000000" pitchFamily="2" charset="0"/>
                </a:rPr>
                <a:t>Illness</a:t>
              </a:r>
            </a:p>
          </p:txBody>
        </p:sp>
        <p:sp>
          <p:nvSpPr>
            <p:cNvPr id="5" name="TextBox 4">
              <a:extLst>
                <a:ext uri="{FF2B5EF4-FFF2-40B4-BE49-F238E27FC236}">
                  <a16:creationId xmlns:a16="http://schemas.microsoft.com/office/drawing/2014/main" id="{946DDAD5-93C2-194E-DBA5-448D58667D0A}"/>
                </a:ext>
              </a:extLst>
            </p:cNvPr>
            <p:cNvSpPr txBox="1"/>
            <p:nvPr/>
          </p:nvSpPr>
          <p:spPr>
            <a:xfrm>
              <a:off x="95250" y="2818432"/>
              <a:ext cx="3872860" cy="1477328"/>
            </a:xfrm>
            <a:prstGeom prst="rect">
              <a:avLst/>
            </a:prstGeom>
            <a:noFill/>
          </p:spPr>
          <p:txBody>
            <a:bodyPr wrap="square" rtlCol="0">
              <a:spAutoFit/>
            </a:bodyPr>
            <a:lstStyle/>
            <a:p>
              <a:pPr algn="r"/>
              <a:r>
                <a:rPr lang="en-GB" dirty="0"/>
                <a:t>Attending school is very important and children should be in school every day unless they are too unwell. </a:t>
              </a:r>
            </a:p>
          </p:txBody>
        </p:sp>
      </p:grpSp>
      <p:grpSp>
        <p:nvGrpSpPr>
          <p:cNvPr id="9" name="Group 8">
            <a:extLst>
              <a:ext uri="{FF2B5EF4-FFF2-40B4-BE49-F238E27FC236}">
                <a16:creationId xmlns:a16="http://schemas.microsoft.com/office/drawing/2014/main" id="{4E931945-AD41-8C46-C5C0-B90FA332D6CB}"/>
              </a:ext>
            </a:extLst>
          </p:cNvPr>
          <p:cNvGrpSpPr/>
          <p:nvPr/>
        </p:nvGrpSpPr>
        <p:grpSpPr>
          <a:xfrm>
            <a:off x="281273" y="3843599"/>
            <a:ext cx="3472633" cy="1627103"/>
            <a:chOff x="95250" y="4396745"/>
            <a:chExt cx="3881664" cy="1627103"/>
          </a:xfrm>
        </p:grpSpPr>
        <p:sp>
          <p:nvSpPr>
            <p:cNvPr id="11" name="TextBox 10">
              <a:extLst>
                <a:ext uri="{FF2B5EF4-FFF2-40B4-BE49-F238E27FC236}">
                  <a16:creationId xmlns:a16="http://schemas.microsoft.com/office/drawing/2014/main" id="{1B89FF48-D1A8-C041-D047-1155271E3E75}"/>
                </a:ext>
              </a:extLst>
            </p:cNvPr>
            <p:cNvSpPr txBox="1"/>
            <p:nvPr/>
          </p:nvSpPr>
          <p:spPr>
            <a:xfrm>
              <a:off x="95250" y="4396745"/>
              <a:ext cx="3881664" cy="461665"/>
            </a:xfrm>
            <a:prstGeom prst="rect">
              <a:avLst/>
            </a:prstGeom>
            <a:noFill/>
          </p:spPr>
          <p:txBody>
            <a:bodyPr wrap="square" rtlCol="0">
              <a:spAutoFit/>
            </a:bodyPr>
            <a:lstStyle/>
            <a:p>
              <a:pPr algn="r"/>
              <a:r>
                <a:rPr lang="en-US" sz="2400" dirty="0">
                  <a:solidFill>
                    <a:srgbClr val="F59332"/>
                  </a:solidFill>
                  <a:latin typeface="Poppins ExtraBold" panose="00000900000000000000" pitchFamily="2" charset="0"/>
                  <a:cs typeface="Poppins ExtraBold" panose="00000900000000000000" pitchFamily="2" charset="0"/>
                </a:rPr>
                <a:t>Nursery</a:t>
              </a:r>
            </a:p>
          </p:txBody>
        </p:sp>
        <p:sp>
          <p:nvSpPr>
            <p:cNvPr id="12" name="TextBox 11">
              <a:extLst>
                <a:ext uri="{FF2B5EF4-FFF2-40B4-BE49-F238E27FC236}">
                  <a16:creationId xmlns:a16="http://schemas.microsoft.com/office/drawing/2014/main" id="{E07FC185-6D1E-2829-30AD-C3A5865FD4A0}"/>
                </a:ext>
              </a:extLst>
            </p:cNvPr>
            <p:cNvSpPr txBox="1"/>
            <p:nvPr/>
          </p:nvSpPr>
          <p:spPr>
            <a:xfrm>
              <a:off x="95250" y="4823519"/>
              <a:ext cx="3872860" cy="1200329"/>
            </a:xfrm>
            <a:prstGeom prst="rect">
              <a:avLst/>
            </a:prstGeom>
            <a:noFill/>
          </p:spPr>
          <p:txBody>
            <a:bodyPr wrap="square" rtlCol="0">
              <a:spAutoFit/>
            </a:bodyPr>
            <a:lstStyle/>
            <a:p>
              <a:pPr algn="r"/>
              <a:r>
                <a:rPr lang="en-US" dirty="0">
                  <a:solidFill>
                    <a:schemeClr val="bg2">
                      <a:lumMod val="25000"/>
                    </a:schemeClr>
                  </a:solidFill>
                  <a:cs typeface="Poppins" panose="00000500000000000000" pitchFamily="2" charset="0"/>
                </a:rPr>
                <a:t>We have the right to remove spaces if there is persistent absence from the setting.</a:t>
              </a:r>
            </a:p>
          </p:txBody>
        </p:sp>
      </p:grpSp>
      <p:grpSp>
        <p:nvGrpSpPr>
          <p:cNvPr id="16" name="Group 15">
            <a:extLst>
              <a:ext uri="{FF2B5EF4-FFF2-40B4-BE49-F238E27FC236}">
                <a16:creationId xmlns:a16="http://schemas.microsoft.com/office/drawing/2014/main" id="{12ABF3A5-9EB9-9128-74B4-EE35FEFA2395}"/>
              </a:ext>
            </a:extLst>
          </p:cNvPr>
          <p:cNvGrpSpPr/>
          <p:nvPr/>
        </p:nvGrpSpPr>
        <p:grpSpPr>
          <a:xfrm>
            <a:off x="7992079" y="1833860"/>
            <a:ext cx="3479074" cy="1350104"/>
            <a:chOff x="8215086" y="2391658"/>
            <a:chExt cx="3881664" cy="1350104"/>
          </a:xfrm>
        </p:grpSpPr>
        <p:sp>
          <p:nvSpPr>
            <p:cNvPr id="17" name="TextBox 16">
              <a:extLst>
                <a:ext uri="{FF2B5EF4-FFF2-40B4-BE49-F238E27FC236}">
                  <a16:creationId xmlns:a16="http://schemas.microsoft.com/office/drawing/2014/main" id="{906D5B90-4756-76D2-BFFB-7C7233B29AB1}"/>
                </a:ext>
              </a:extLst>
            </p:cNvPr>
            <p:cNvSpPr txBox="1"/>
            <p:nvPr/>
          </p:nvSpPr>
          <p:spPr>
            <a:xfrm>
              <a:off x="8215086" y="2391658"/>
              <a:ext cx="3881664" cy="461665"/>
            </a:xfrm>
            <a:prstGeom prst="rect">
              <a:avLst/>
            </a:prstGeom>
            <a:noFill/>
          </p:spPr>
          <p:txBody>
            <a:bodyPr wrap="square" rtlCol="0">
              <a:spAutoFit/>
            </a:bodyPr>
            <a:lstStyle/>
            <a:p>
              <a:r>
                <a:rPr lang="en-US" sz="2400" dirty="0">
                  <a:solidFill>
                    <a:srgbClr val="F59332"/>
                  </a:solidFill>
                  <a:latin typeface="Poppins ExtraBold" panose="00000900000000000000" pitchFamily="2" charset="0"/>
                  <a:cs typeface="Poppins ExtraBold" panose="00000900000000000000" pitchFamily="2" charset="0"/>
                </a:rPr>
                <a:t>Low Attendance</a:t>
              </a:r>
            </a:p>
          </p:txBody>
        </p:sp>
        <p:sp>
          <p:nvSpPr>
            <p:cNvPr id="20" name="TextBox 19">
              <a:extLst>
                <a:ext uri="{FF2B5EF4-FFF2-40B4-BE49-F238E27FC236}">
                  <a16:creationId xmlns:a16="http://schemas.microsoft.com/office/drawing/2014/main" id="{B2F9D868-AB9D-6679-5C0D-988952F0CAB5}"/>
                </a:ext>
              </a:extLst>
            </p:cNvPr>
            <p:cNvSpPr txBox="1"/>
            <p:nvPr/>
          </p:nvSpPr>
          <p:spPr>
            <a:xfrm>
              <a:off x="8215086" y="2818432"/>
              <a:ext cx="3872860" cy="923330"/>
            </a:xfrm>
            <a:prstGeom prst="rect">
              <a:avLst/>
            </a:prstGeom>
            <a:noFill/>
          </p:spPr>
          <p:txBody>
            <a:bodyPr wrap="square" rtlCol="0">
              <a:spAutoFit/>
            </a:bodyPr>
            <a:lstStyle/>
            <a:p>
              <a:r>
                <a:rPr lang="en-GB" dirty="0"/>
                <a:t>The school team will speak with you if attendance becomes low. </a:t>
              </a:r>
            </a:p>
          </p:txBody>
        </p:sp>
      </p:grpSp>
      <p:grpSp>
        <p:nvGrpSpPr>
          <p:cNvPr id="21" name="Group 20">
            <a:extLst>
              <a:ext uri="{FF2B5EF4-FFF2-40B4-BE49-F238E27FC236}">
                <a16:creationId xmlns:a16="http://schemas.microsoft.com/office/drawing/2014/main" id="{26A2D557-4C5A-0BDF-D623-F8DA02BB4899}"/>
              </a:ext>
            </a:extLst>
          </p:cNvPr>
          <p:cNvGrpSpPr/>
          <p:nvPr/>
        </p:nvGrpSpPr>
        <p:grpSpPr>
          <a:xfrm>
            <a:off x="7992079" y="3628994"/>
            <a:ext cx="3479074" cy="1693464"/>
            <a:chOff x="8215086" y="4182139"/>
            <a:chExt cx="3881664" cy="2457262"/>
          </a:xfrm>
        </p:grpSpPr>
        <p:sp>
          <p:nvSpPr>
            <p:cNvPr id="22" name="TextBox 21">
              <a:extLst>
                <a:ext uri="{FF2B5EF4-FFF2-40B4-BE49-F238E27FC236}">
                  <a16:creationId xmlns:a16="http://schemas.microsoft.com/office/drawing/2014/main" id="{143119A2-0C6B-AA1A-6171-F1E9FF8250E7}"/>
                </a:ext>
              </a:extLst>
            </p:cNvPr>
            <p:cNvSpPr txBox="1"/>
            <p:nvPr/>
          </p:nvSpPr>
          <p:spPr>
            <a:xfrm>
              <a:off x="8215086" y="4182139"/>
              <a:ext cx="3881664" cy="461665"/>
            </a:xfrm>
            <a:prstGeom prst="rect">
              <a:avLst/>
            </a:prstGeom>
            <a:noFill/>
          </p:spPr>
          <p:txBody>
            <a:bodyPr wrap="square" rtlCol="0">
              <a:spAutoFit/>
            </a:bodyPr>
            <a:lstStyle/>
            <a:p>
              <a:r>
                <a:rPr lang="en-US" sz="2400" dirty="0">
                  <a:solidFill>
                    <a:srgbClr val="F59332"/>
                  </a:solidFill>
                  <a:latin typeface="Poppins ExtraBold" panose="00000900000000000000" pitchFamily="2" charset="0"/>
                  <a:cs typeface="Poppins ExtraBold" panose="00000900000000000000" pitchFamily="2" charset="0"/>
                </a:rPr>
                <a:t>Attendance Officer</a:t>
              </a:r>
            </a:p>
          </p:txBody>
        </p:sp>
        <p:sp>
          <p:nvSpPr>
            <p:cNvPr id="23" name="TextBox 22">
              <a:extLst>
                <a:ext uri="{FF2B5EF4-FFF2-40B4-BE49-F238E27FC236}">
                  <a16:creationId xmlns:a16="http://schemas.microsoft.com/office/drawing/2014/main" id="{5BC79399-844E-B0BC-DC4E-A142ACC66843}"/>
                </a:ext>
              </a:extLst>
            </p:cNvPr>
            <p:cNvSpPr txBox="1"/>
            <p:nvPr/>
          </p:nvSpPr>
          <p:spPr>
            <a:xfrm>
              <a:off x="8215086" y="4823519"/>
              <a:ext cx="3872860" cy="1815882"/>
            </a:xfrm>
            <a:prstGeom prst="rect">
              <a:avLst/>
            </a:prstGeom>
            <a:noFill/>
          </p:spPr>
          <p:txBody>
            <a:bodyPr wrap="square" rtlCol="0">
              <a:spAutoFit/>
            </a:bodyPr>
            <a:lstStyle/>
            <a:p>
              <a:r>
                <a:rPr lang="en-GB" sz="1600" dirty="0"/>
                <a:t>Attendance is also reviewed regularly by the school’s Attendance Officer as well as Governors and where appropriate the Education Welfare Service will be contacted. </a:t>
              </a:r>
            </a:p>
          </p:txBody>
        </p:sp>
      </p:grpSp>
      <p:grpSp>
        <p:nvGrpSpPr>
          <p:cNvPr id="24" name="Group 23">
            <a:extLst>
              <a:ext uri="{FF2B5EF4-FFF2-40B4-BE49-F238E27FC236}">
                <a16:creationId xmlns:a16="http://schemas.microsoft.com/office/drawing/2014/main" id="{010A5A64-98EE-98E1-442F-9FE8CF8D5E9F}"/>
              </a:ext>
            </a:extLst>
          </p:cNvPr>
          <p:cNvGrpSpPr/>
          <p:nvPr/>
        </p:nvGrpSpPr>
        <p:grpSpPr>
          <a:xfrm>
            <a:off x="4049481" y="3714845"/>
            <a:ext cx="1607612" cy="1607612"/>
            <a:chOff x="4304238" y="4344738"/>
            <a:chExt cx="1607612" cy="1607612"/>
          </a:xfrm>
        </p:grpSpPr>
        <p:sp>
          <p:nvSpPr>
            <p:cNvPr id="25" name="Oval 24">
              <a:extLst>
                <a:ext uri="{FF2B5EF4-FFF2-40B4-BE49-F238E27FC236}">
                  <a16:creationId xmlns:a16="http://schemas.microsoft.com/office/drawing/2014/main" id="{5CD302FB-314C-40D7-06AB-A0FD8E62BC7C}"/>
                </a:ext>
              </a:extLst>
            </p:cNvPr>
            <p:cNvSpPr/>
            <p:nvPr/>
          </p:nvSpPr>
          <p:spPr>
            <a:xfrm>
              <a:off x="4304238" y="4344738"/>
              <a:ext cx="1607612" cy="1607612"/>
            </a:xfrm>
            <a:prstGeom prst="ellipse">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839E2781-9E69-A2EE-3EF5-CCFB15DCFD68}"/>
                </a:ext>
              </a:extLst>
            </p:cNvPr>
            <p:cNvSpPr/>
            <p:nvPr/>
          </p:nvSpPr>
          <p:spPr>
            <a:xfrm>
              <a:off x="4468972" y="4509472"/>
              <a:ext cx="1278144" cy="1278144"/>
            </a:xfrm>
            <a:prstGeom prst="ellipse">
              <a:avLst/>
            </a:pr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3DA46177-0348-F81B-76C7-E938798AF79E}"/>
              </a:ext>
            </a:extLst>
          </p:cNvPr>
          <p:cNvGrpSpPr/>
          <p:nvPr/>
        </p:nvGrpSpPr>
        <p:grpSpPr>
          <a:xfrm>
            <a:off x="4049481" y="1705106"/>
            <a:ext cx="1607612" cy="1607612"/>
            <a:chOff x="4304238" y="2343465"/>
            <a:chExt cx="1607612" cy="1607612"/>
          </a:xfrm>
        </p:grpSpPr>
        <p:sp>
          <p:nvSpPr>
            <p:cNvPr id="31" name="Oval 30">
              <a:extLst>
                <a:ext uri="{FF2B5EF4-FFF2-40B4-BE49-F238E27FC236}">
                  <a16:creationId xmlns:a16="http://schemas.microsoft.com/office/drawing/2014/main" id="{3906CC1B-B244-8E21-F0AD-BB260ECED969}"/>
                </a:ext>
              </a:extLst>
            </p:cNvPr>
            <p:cNvSpPr/>
            <p:nvPr/>
          </p:nvSpPr>
          <p:spPr>
            <a:xfrm>
              <a:off x="4304238" y="2343465"/>
              <a:ext cx="1607612" cy="1607612"/>
            </a:xfrm>
            <a:prstGeom prst="ellipse">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6F5788EC-E350-1ABD-1624-E94BBD870E87}"/>
                </a:ext>
              </a:extLst>
            </p:cNvPr>
            <p:cNvSpPr/>
            <p:nvPr/>
          </p:nvSpPr>
          <p:spPr>
            <a:xfrm>
              <a:off x="4468972" y="2508199"/>
              <a:ext cx="1278144" cy="1278144"/>
            </a:xfrm>
            <a:prstGeom prst="ellipse">
              <a:avLst/>
            </a:pr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9FBCDFAE-33D4-26F2-5BA0-414CF6EB096F}"/>
              </a:ext>
            </a:extLst>
          </p:cNvPr>
          <p:cNvGrpSpPr/>
          <p:nvPr/>
        </p:nvGrpSpPr>
        <p:grpSpPr>
          <a:xfrm>
            <a:off x="6083108" y="3714845"/>
            <a:ext cx="1607612" cy="1607612"/>
            <a:chOff x="6274365" y="4344738"/>
            <a:chExt cx="1607612" cy="1607612"/>
          </a:xfrm>
        </p:grpSpPr>
        <p:sp>
          <p:nvSpPr>
            <p:cNvPr id="34" name="Oval 33">
              <a:extLst>
                <a:ext uri="{FF2B5EF4-FFF2-40B4-BE49-F238E27FC236}">
                  <a16:creationId xmlns:a16="http://schemas.microsoft.com/office/drawing/2014/main" id="{63370431-931E-93F3-9890-F223A1A43223}"/>
                </a:ext>
              </a:extLst>
            </p:cNvPr>
            <p:cNvSpPr/>
            <p:nvPr/>
          </p:nvSpPr>
          <p:spPr>
            <a:xfrm>
              <a:off x="6274365" y="4344738"/>
              <a:ext cx="1607612" cy="1607612"/>
            </a:xfrm>
            <a:prstGeom prst="ellipse">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Oval 34">
              <a:extLst>
                <a:ext uri="{FF2B5EF4-FFF2-40B4-BE49-F238E27FC236}">
                  <a16:creationId xmlns:a16="http://schemas.microsoft.com/office/drawing/2014/main" id="{3FEEEE55-AADB-2BD9-6BC2-DF903AFF94E4}"/>
                </a:ext>
              </a:extLst>
            </p:cNvPr>
            <p:cNvSpPr/>
            <p:nvPr/>
          </p:nvSpPr>
          <p:spPr>
            <a:xfrm>
              <a:off x="6439099" y="4509472"/>
              <a:ext cx="1278144" cy="1278144"/>
            </a:xfrm>
            <a:prstGeom prst="ellipse">
              <a:avLst/>
            </a:pr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4FB252F2-BEC3-2691-1A72-5D694F28D2D8}"/>
              </a:ext>
            </a:extLst>
          </p:cNvPr>
          <p:cNvGrpSpPr/>
          <p:nvPr/>
        </p:nvGrpSpPr>
        <p:grpSpPr>
          <a:xfrm>
            <a:off x="6083108" y="1705106"/>
            <a:ext cx="1607612" cy="1607612"/>
            <a:chOff x="6274365" y="2343465"/>
            <a:chExt cx="1607612" cy="1607612"/>
          </a:xfrm>
        </p:grpSpPr>
        <p:sp>
          <p:nvSpPr>
            <p:cNvPr id="37" name="Oval 36">
              <a:extLst>
                <a:ext uri="{FF2B5EF4-FFF2-40B4-BE49-F238E27FC236}">
                  <a16:creationId xmlns:a16="http://schemas.microsoft.com/office/drawing/2014/main" id="{C94F0DD0-AB4E-19FB-79C7-B222B9E8EB24}"/>
                </a:ext>
              </a:extLst>
            </p:cNvPr>
            <p:cNvSpPr/>
            <p:nvPr/>
          </p:nvSpPr>
          <p:spPr>
            <a:xfrm>
              <a:off x="6274365" y="2343465"/>
              <a:ext cx="1607612" cy="1607612"/>
            </a:xfrm>
            <a:prstGeom prst="ellipse">
              <a:avLst/>
            </a:prstGeom>
            <a:solidFill>
              <a:schemeClr val="bg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Oval 37">
              <a:extLst>
                <a:ext uri="{FF2B5EF4-FFF2-40B4-BE49-F238E27FC236}">
                  <a16:creationId xmlns:a16="http://schemas.microsoft.com/office/drawing/2014/main" id="{5F4580AC-362D-4124-858E-B351CFA3CC8A}"/>
                </a:ext>
              </a:extLst>
            </p:cNvPr>
            <p:cNvSpPr/>
            <p:nvPr/>
          </p:nvSpPr>
          <p:spPr>
            <a:xfrm>
              <a:off x="6439099" y="2508199"/>
              <a:ext cx="1278144" cy="1278144"/>
            </a:xfrm>
            <a:prstGeom prst="ellipse">
              <a:avLst/>
            </a:pr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TextBox 38">
            <a:extLst>
              <a:ext uri="{FF2B5EF4-FFF2-40B4-BE49-F238E27FC236}">
                <a16:creationId xmlns:a16="http://schemas.microsoft.com/office/drawing/2014/main" id="{E14E1BF5-4DF0-4D36-7DD1-3D7CAA7BA9B4}"/>
              </a:ext>
            </a:extLst>
          </p:cNvPr>
          <p:cNvSpPr txBox="1"/>
          <p:nvPr/>
        </p:nvSpPr>
        <p:spPr>
          <a:xfrm>
            <a:off x="4447681" y="1954914"/>
            <a:ext cx="811213" cy="1107996"/>
          </a:xfrm>
          <a:prstGeom prst="rect">
            <a:avLst/>
          </a:prstGeom>
          <a:noFill/>
        </p:spPr>
        <p:txBody>
          <a:bodyPr wrap="square" rtlCol="0">
            <a:spAutoFit/>
          </a:bodyPr>
          <a:lstStyle/>
          <a:p>
            <a:pPr algn="ctr"/>
            <a:r>
              <a:rPr lang="en-US" sz="6600" dirty="0">
                <a:solidFill>
                  <a:schemeClr val="bg1"/>
                </a:solidFill>
                <a:latin typeface="+mj-lt"/>
                <a:cs typeface="Poppins ExtraBold" panose="00000900000000000000" pitchFamily="2" charset="0"/>
              </a:rPr>
              <a:t>A</a:t>
            </a:r>
          </a:p>
        </p:txBody>
      </p:sp>
      <p:sp>
        <p:nvSpPr>
          <p:cNvPr id="40" name="TextBox 39">
            <a:extLst>
              <a:ext uri="{FF2B5EF4-FFF2-40B4-BE49-F238E27FC236}">
                <a16:creationId xmlns:a16="http://schemas.microsoft.com/office/drawing/2014/main" id="{7064CAA6-4531-1393-2D3F-27614AAF909C}"/>
              </a:ext>
            </a:extLst>
          </p:cNvPr>
          <p:cNvSpPr txBox="1"/>
          <p:nvPr/>
        </p:nvSpPr>
        <p:spPr>
          <a:xfrm>
            <a:off x="6481308" y="1954914"/>
            <a:ext cx="811213" cy="1107996"/>
          </a:xfrm>
          <a:prstGeom prst="rect">
            <a:avLst/>
          </a:prstGeom>
          <a:noFill/>
        </p:spPr>
        <p:txBody>
          <a:bodyPr wrap="square" rtlCol="0">
            <a:spAutoFit/>
          </a:bodyPr>
          <a:lstStyle/>
          <a:p>
            <a:pPr algn="ctr"/>
            <a:r>
              <a:rPr lang="en-US" sz="6600" dirty="0">
                <a:solidFill>
                  <a:schemeClr val="bg1"/>
                </a:solidFill>
                <a:latin typeface="+mj-lt"/>
                <a:cs typeface="Poppins ExtraBold" panose="00000900000000000000" pitchFamily="2" charset="0"/>
              </a:rPr>
              <a:t>B</a:t>
            </a:r>
          </a:p>
        </p:txBody>
      </p:sp>
      <p:sp>
        <p:nvSpPr>
          <p:cNvPr id="41" name="TextBox 40">
            <a:extLst>
              <a:ext uri="{FF2B5EF4-FFF2-40B4-BE49-F238E27FC236}">
                <a16:creationId xmlns:a16="http://schemas.microsoft.com/office/drawing/2014/main" id="{9F799331-CAEF-CDBB-62DC-4C2587083CA1}"/>
              </a:ext>
            </a:extLst>
          </p:cNvPr>
          <p:cNvSpPr txBox="1"/>
          <p:nvPr/>
        </p:nvSpPr>
        <p:spPr>
          <a:xfrm>
            <a:off x="4447681" y="3964653"/>
            <a:ext cx="811213" cy="1107996"/>
          </a:xfrm>
          <a:prstGeom prst="rect">
            <a:avLst/>
          </a:prstGeom>
          <a:noFill/>
        </p:spPr>
        <p:txBody>
          <a:bodyPr wrap="square" rtlCol="0">
            <a:spAutoFit/>
          </a:bodyPr>
          <a:lstStyle/>
          <a:p>
            <a:pPr algn="ctr"/>
            <a:r>
              <a:rPr lang="en-US" sz="6600" dirty="0">
                <a:solidFill>
                  <a:schemeClr val="bg1"/>
                </a:solidFill>
                <a:latin typeface="+mj-lt"/>
                <a:cs typeface="Poppins ExtraBold" panose="00000900000000000000" pitchFamily="2" charset="0"/>
              </a:rPr>
              <a:t>C</a:t>
            </a:r>
          </a:p>
        </p:txBody>
      </p:sp>
      <p:sp>
        <p:nvSpPr>
          <p:cNvPr id="42" name="TextBox 41">
            <a:extLst>
              <a:ext uri="{FF2B5EF4-FFF2-40B4-BE49-F238E27FC236}">
                <a16:creationId xmlns:a16="http://schemas.microsoft.com/office/drawing/2014/main" id="{4E0B0B22-A886-28A4-B364-8B37E28C95D4}"/>
              </a:ext>
            </a:extLst>
          </p:cNvPr>
          <p:cNvSpPr txBox="1"/>
          <p:nvPr/>
        </p:nvSpPr>
        <p:spPr>
          <a:xfrm>
            <a:off x="6481308" y="3964653"/>
            <a:ext cx="811213" cy="1107996"/>
          </a:xfrm>
          <a:prstGeom prst="rect">
            <a:avLst/>
          </a:prstGeom>
          <a:noFill/>
        </p:spPr>
        <p:txBody>
          <a:bodyPr wrap="square" rtlCol="0">
            <a:spAutoFit/>
          </a:bodyPr>
          <a:lstStyle/>
          <a:p>
            <a:pPr algn="ctr"/>
            <a:r>
              <a:rPr lang="en-US" sz="6600" dirty="0">
                <a:solidFill>
                  <a:schemeClr val="bg1"/>
                </a:solidFill>
                <a:latin typeface="+mj-lt"/>
                <a:cs typeface="Poppins ExtraBold" panose="00000900000000000000" pitchFamily="2" charset="0"/>
              </a:rPr>
              <a:t>D</a:t>
            </a:r>
          </a:p>
        </p:txBody>
      </p:sp>
      <p:sp>
        <p:nvSpPr>
          <p:cNvPr id="44" name="TextBox 43">
            <a:extLst>
              <a:ext uri="{FF2B5EF4-FFF2-40B4-BE49-F238E27FC236}">
                <a16:creationId xmlns:a16="http://schemas.microsoft.com/office/drawing/2014/main" id="{B763629B-835E-CA9D-6434-A1C6143193FD}"/>
              </a:ext>
            </a:extLst>
          </p:cNvPr>
          <p:cNvSpPr txBox="1"/>
          <p:nvPr/>
        </p:nvSpPr>
        <p:spPr>
          <a:xfrm>
            <a:off x="5936302" y="847825"/>
            <a:ext cx="6115664" cy="741613"/>
          </a:xfrm>
          <a:prstGeom prst="rect">
            <a:avLst/>
          </a:prstGeom>
          <a:noFill/>
        </p:spPr>
        <p:txBody>
          <a:bodyPr wrap="square">
            <a:spAutoFit/>
          </a:bodyPr>
          <a:lstStyle/>
          <a:p>
            <a:pPr algn="r">
              <a:lnSpc>
                <a:spcPts val="1700"/>
              </a:lnSpc>
            </a:pPr>
            <a:r>
              <a:rPr lang="en-US" sz="1400" b="1" dirty="0">
                <a:ea typeface="Cambria Math" panose="02040503050406030204" pitchFamily="18" charset="0"/>
              </a:rPr>
              <a:t>Struggling?</a:t>
            </a:r>
          </a:p>
          <a:p>
            <a:pPr algn="r">
              <a:lnSpc>
                <a:spcPts val="1700"/>
              </a:lnSpc>
            </a:pPr>
            <a:r>
              <a:rPr lang="en-US" sz="1400" dirty="0">
                <a:ea typeface="Cambria Math" panose="02040503050406030204" pitchFamily="18" charset="0"/>
              </a:rPr>
              <a:t>We </a:t>
            </a:r>
            <a:r>
              <a:rPr lang="en-GB" sz="1400" dirty="0"/>
              <a:t>are always happy to support and help if you are struggling with getting your child in. Please address it sooner rather than later.</a:t>
            </a:r>
            <a:endParaRPr lang="en-US" sz="1400" dirty="0">
              <a:ea typeface="Cambria Math" panose="02040503050406030204" pitchFamily="18" charset="0"/>
            </a:endParaRPr>
          </a:p>
        </p:txBody>
      </p:sp>
    </p:spTree>
    <p:extLst>
      <p:ext uri="{BB962C8B-B14F-4D97-AF65-F5344CB8AC3E}">
        <p14:creationId xmlns:p14="http://schemas.microsoft.com/office/powerpoint/2010/main" val="1598673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0660-0778-3835-6BE5-5F170D1067CC}"/>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2F5F931D-2DA8-3B37-C351-EFB53DC31E1A}"/>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8</a:t>
            </a:fld>
            <a:endParaRPr lang="en-GB"/>
          </a:p>
        </p:txBody>
      </p:sp>
      <p:sp>
        <p:nvSpPr>
          <p:cNvPr id="14" name="Rectangle 13">
            <a:extLst>
              <a:ext uri="{FF2B5EF4-FFF2-40B4-BE49-F238E27FC236}">
                <a16:creationId xmlns:a16="http://schemas.microsoft.com/office/drawing/2014/main" id="{929114C4-3DA6-2FC9-43FB-81C816FB09BE}"/>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3379D0F-AE4F-867D-AD4B-DA596805FFE4}"/>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A46644D-8E75-AB2C-FDCE-E299EF99C122}"/>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7318DDD8-7562-0F85-5268-CF8D1F31BFEF}"/>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3A119440-014B-1FEB-000E-9D23E7823E74}"/>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Collective Worship</a:t>
            </a:r>
            <a:endParaRPr lang="en-GB" sz="2400" dirty="0">
              <a:solidFill>
                <a:schemeClr val="bg1"/>
              </a:solidFill>
            </a:endParaRPr>
          </a:p>
        </p:txBody>
      </p:sp>
      <p:sp>
        <p:nvSpPr>
          <p:cNvPr id="6" name="TextBox 5">
            <a:extLst>
              <a:ext uri="{FF2B5EF4-FFF2-40B4-BE49-F238E27FC236}">
                <a16:creationId xmlns:a16="http://schemas.microsoft.com/office/drawing/2014/main" id="{22F4B74F-6EA0-EB2F-C789-4F390AFB3FBC}"/>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EDB71D0B-B2C9-7C3D-CAB7-9876C494003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718168CB-BBC3-6704-9B6C-61EE7F6481F3}"/>
              </a:ext>
            </a:extLst>
          </p:cNvPr>
          <p:cNvSpPr txBox="1"/>
          <p:nvPr/>
        </p:nvSpPr>
        <p:spPr>
          <a:xfrm>
            <a:off x="281273" y="796357"/>
            <a:ext cx="10148570" cy="461665"/>
          </a:xfrm>
          <a:prstGeom prst="rect">
            <a:avLst/>
          </a:prstGeom>
          <a:noFill/>
        </p:spPr>
        <p:txBody>
          <a:bodyPr wrap="square" rtlCol="0">
            <a:spAutoFit/>
          </a:bodyPr>
          <a:lstStyle/>
          <a:p>
            <a:r>
              <a:rPr lang="en-US" sz="2400" dirty="0"/>
              <a:t>We are a Church of England School</a:t>
            </a:r>
          </a:p>
        </p:txBody>
      </p:sp>
      <p:pic>
        <p:nvPicPr>
          <p:cNvPr id="10" name="Picture 9">
            <a:extLst>
              <a:ext uri="{FF2B5EF4-FFF2-40B4-BE49-F238E27FC236}">
                <a16:creationId xmlns:a16="http://schemas.microsoft.com/office/drawing/2014/main" id="{B1697A96-33A5-CEE8-D4B5-CC9692B515E8}"/>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8" name="TextBox 27">
            <a:extLst>
              <a:ext uri="{FF2B5EF4-FFF2-40B4-BE49-F238E27FC236}">
                <a16:creationId xmlns:a16="http://schemas.microsoft.com/office/drawing/2014/main" id="{040F31FF-3DFB-7E49-B240-9982347980FC}"/>
              </a:ext>
            </a:extLst>
          </p:cNvPr>
          <p:cNvSpPr txBox="1"/>
          <p:nvPr/>
        </p:nvSpPr>
        <p:spPr>
          <a:xfrm>
            <a:off x="281273" y="1552728"/>
            <a:ext cx="11655088" cy="1200329"/>
          </a:xfrm>
          <a:prstGeom prst="rect">
            <a:avLst/>
          </a:prstGeom>
          <a:noFill/>
        </p:spPr>
        <p:txBody>
          <a:bodyPr wrap="square">
            <a:spAutoFit/>
          </a:bodyPr>
          <a:lstStyle/>
          <a:p>
            <a:r>
              <a:rPr lang="en-GB" sz="1800" dirty="0"/>
              <a:t>A Church of England school is not a faith school.</a:t>
            </a:r>
          </a:p>
          <a:p>
            <a:endParaRPr lang="en-GB" sz="1800" dirty="0"/>
          </a:p>
          <a:p>
            <a:r>
              <a:rPr lang="en-GB" sz="1800" dirty="0"/>
              <a:t>Rather, it is a school with a designated religious character. Church of England schools exist for the benefit of their local community and are inclusive of people who have a </a:t>
            </a:r>
            <a:r>
              <a:rPr lang="en-GB" sz="1800" i="1" dirty="0"/>
              <a:t>Christian faith, another faith, or no stated religious faith at all</a:t>
            </a:r>
            <a:r>
              <a:rPr lang="en-GB" sz="1800" dirty="0"/>
              <a:t>.</a:t>
            </a:r>
          </a:p>
        </p:txBody>
      </p:sp>
      <p:graphicFrame>
        <p:nvGraphicFramePr>
          <p:cNvPr id="49" name="Table 48">
            <a:extLst>
              <a:ext uri="{FF2B5EF4-FFF2-40B4-BE49-F238E27FC236}">
                <a16:creationId xmlns:a16="http://schemas.microsoft.com/office/drawing/2014/main" id="{D0817C3B-10FD-A4D2-971F-A3B9EE988A66}"/>
              </a:ext>
            </a:extLst>
          </p:cNvPr>
          <p:cNvGraphicFramePr>
            <a:graphicFrameLocks noGrp="1"/>
          </p:cNvGraphicFramePr>
          <p:nvPr>
            <p:extLst>
              <p:ext uri="{D42A27DB-BD31-4B8C-83A1-F6EECF244321}">
                <p14:modId xmlns:p14="http://schemas.microsoft.com/office/powerpoint/2010/main" val="655502786"/>
              </p:ext>
            </p:extLst>
          </p:nvPr>
        </p:nvGraphicFramePr>
        <p:xfrm>
          <a:off x="2513659" y="3381889"/>
          <a:ext cx="7164681" cy="1854200"/>
        </p:xfrm>
        <a:graphic>
          <a:graphicData uri="http://schemas.openxmlformats.org/drawingml/2006/table">
            <a:tbl>
              <a:tblPr firstRow="1" bandRow="1">
                <a:tableStyleId>{2D5ABB26-0587-4C30-8999-92F81FD0307C}</a:tableStyleId>
              </a:tblPr>
              <a:tblGrid>
                <a:gridCol w="1715071">
                  <a:extLst>
                    <a:ext uri="{9D8B030D-6E8A-4147-A177-3AD203B41FA5}">
                      <a16:colId xmlns:a16="http://schemas.microsoft.com/office/drawing/2014/main" val="2161222775"/>
                    </a:ext>
                  </a:extLst>
                </a:gridCol>
                <a:gridCol w="1400124">
                  <a:extLst>
                    <a:ext uri="{9D8B030D-6E8A-4147-A177-3AD203B41FA5}">
                      <a16:colId xmlns:a16="http://schemas.microsoft.com/office/drawing/2014/main" val="3651969478"/>
                    </a:ext>
                  </a:extLst>
                </a:gridCol>
                <a:gridCol w="4049486">
                  <a:extLst>
                    <a:ext uri="{9D8B030D-6E8A-4147-A177-3AD203B41FA5}">
                      <a16:colId xmlns:a16="http://schemas.microsoft.com/office/drawing/2014/main" val="1005781977"/>
                    </a:ext>
                  </a:extLst>
                </a:gridCol>
              </a:tblGrid>
              <a:tr h="370840">
                <a:tc>
                  <a:txBody>
                    <a:bodyPr/>
                    <a:lstStyle/>
                    <a:p>
                      <a:r>
                        <a:rPr lang="en-US" b="1" dirty="0">
                          <a:solidFill>
                            <a:schemeClr val="tx1"/>
                          </a:solidFill>
                        </a:rPr>
                        <a:t>Monday</a:t>
                      </a: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Hall</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Theme of the Week</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1763070"/>
                  </a:ext>
                </a:extLst>
              </a:tr>
              <a:tr h="370840">
                <a:tc>
                  <a:txBody>
                    <a:bodyPr/>
                    <a:lstStyle/>
                    <a:p>
                      <a:r>
                        <a:rPr lang="en-US" b="1" dirty="0">
                          <a:solidFill>
                            <a:schemeClr val="tx1"/>
                          </a:solidFill>
                        </a:rPr>
                        <a:t>Tuesday</a:t>
                      </a: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Hall</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Reflection on Theme of the Week</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069516"/>
                  </a:ext>
                </a:extLst>
              </a:tr>
              <a:tr h="370840">
                <a:tc>
                  <a:txBody>
                    <a:bodyPr/>
                    <a:lstStyle/>
                    <a:p>
                      <a:r>
                        <a:rPr lang="en-US" b="1" dirty="0">
                          <a:solidFill>
                            <a:schemeClr val="tx1"/>
                          </a:solidFill>
                        </a:rPr>
                        <a:t>Wednesday</a:t>
                      </a: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Hall</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Singing and Hymns</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9317131"/>
                  </a:ext>
                </a:extLst>
              </a:tr>
              <a:tr h="370840">
                <a:tc>
                  <a:txBody>
                    <a:bodyPr/>
                    <a:lstStyle/>
                    <a:p>
                      <a:r>
                        <a:rPr lang="en-US" b="1" dirty="0">
                          <a:solidFill>
                            <a:schemeClr val="tx1"/>
                          </a:solidFill>
                        </a:rPr>
                        <a:t>Thursday</a:t>
                      </a: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Hall</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Father Sam (St. Paul’s Church)</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35993"/>
                  </a:ext>
                </a:extLst>
              </a:tr>
              <a:tr h="370840">
                <a:tc>
                  <a:txBody>
                    <a:bodyPr/>
                    <a:lstStyle/>
                    <a:p>
                      <a:r>
                        <a:rPr lang="en-US" b="1" dirty="0">
                          <a:solidFill>
                            <a:schemeClr val="tx1"/>
                          </a:solidFill>
                        </a:rPr>
                        <a:t>Friday</a:t>
                      </a:r>
                      <a:endParaRPr lang="en-GB"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Hall</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solidFill>
                            <a:schemeClr val="tx1"/>
                          </a:solidFill>
                        </a:rPr>
                        <a:t>Celebration Assembly</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2756523"/>
                  </a:ext>
                </a:extLst>
              </a:tr>
            </a:tbl>
          </a:graphicData>
        </a:graphic>
      </p:graphicFrame>
    </p:spTree>
    <p:extLst>
      <p:ext uri="{BB962C8B-B14F-4D97-AF65-F5344CB8AC3E}">
        <p14:creationId xmlns:p14="http://schemas.microsoft.com/office/powerpoint/2010/main" val="1719117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26E7B-7D17-AFED-975B-6663BBBBD4A1}"/>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C6007F27-AA3B-D415-E12B-FE43DC9449C3}"/>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9</a:t>
            </a:fld>
            <a:endParaRPr lang="en-GB"/>
          </a:p>
        </p:txBody>
      </p:sp>
      <p:sp>
        <p:nvSpPr>
          <p:cNvPr id="14" name="Rectangle 13">
            <a:extLst>
              <a:ext uri="{FF2B5EF4-FFF2-40B4-BE49-F238E27FC236}">
                <a16:creationId xmlns:a16="http://schemas.microsoft.com/office/drawing/2014/main" id="{B5A54A82-F15A-4C7C-929B-1F2E8F4FB8C0}"/>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4C21273-C243-3E7A-9C36-E634D1EE15ED}"/>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27C6EA9-FB96-2F59-19C1-A0D0C954610F}"/>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3225153F-7757-36DF-1F8E-808B32B73CC5}"/>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29A12978-6DB7-3674-5662-91B17A578521}"/>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Snacks</a:t>
            </a:r>
            <a:endParaRPr lang="en-GB" sz="2400" dirty="0">
              <a:solidFill>
                <a:schemeClr val="bg1"/>
              </a:solidFill>
            </a:endParaRPr>
          </a:p>
        </p:txBody>
      </p:sp>
      <p:sp>
        <p:nvSpPr>
          <p:cNvPr id="6" name="TextBox 5">
            <a:extLst>
              <a:ext uri="{FF2B5EF4-FFF2-40B4-BE49-F238E27FC236}">
                <a16:creationId xmlns:a16="http://schemas.microsoft.com/office/drawing/2014/main" id="{1A4C65A4-5562-6137-876F-23C2BCBAB3B8}"/>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D1B3AAB0-AFE2-6E62-F9AF-803DE1018B3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DBE02FE4-D69D-A4FB-1E29-0ED8D069C535}"/>
              </a:ext>
            </a:extLst>
          </p:cNvPr>
          <p:cNvSpPr txBox="1"/>
          <p:nvPr/>
        </p:nvSpPr>
        <p:spPr>
          <a:xfrm>
            <a:off x="281273" y="796357"/>
            <a:ext cx="10148570" cy="461665"/>
          </a:xfrm>
          <a:prstGeom prst="rect">
            <a:avLst/>
          </a:prstGeom>
          <a:noFill/>
        </p:spPr>
        <p:txBody>
          <a:bodyPr wrap="square" rtlCol="0">
            <a:spAutoFit/>
          </a:bodyPr>
          <a:lstStyle/>
          <a:p>
            <a:r>
              <a:rPr lang="en-US" sz="2400" dirty="0"/>
              <a:t>A portion of fresh fruit or vegetables is a healthy snack.</a:t>
            </a:r>
          </a:p>
        </p:txBody>
      </p:sp>
      <p:pic>
        <p:nvPicPr>
          <p:cNvPr id="10" name="Picture 9">
            <a:extLst>
              <a:ext uri="{FF2B5EF4-FFF2-40B4-BE49-F238E27FC236}">
                <a16:creationId xmlns:a16="http://schemas.microsoft.com/office/drawing/2014/main" id="{014B56D9-22CA-BEE1-97F2-2AE56CF47165}"/>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8" name="TextBox 27">
            <a:extLst>
              <a:ext uri="{FF2B5EF4-FFF2-40B4-BE49-F238E27FC236}">
                <a16:creationId xmlns:a16="http://schemas.microsoft.com/office/drawing/2014/main" id="{4A501FBF-D41A-9349-44D2-92348E9D077F}"/>
              </a:ext>
            </a:extLst>
          </p:cNvPr>
          <p:cNvSpPr txBox="1"/>
          <p:nvPr/>
        </p:nvSpPr>
        <p:spPr>
          <a:xfrm>
            <a:off x="281273" y="1552728"/>
            <a:ext cx="11655088" cy="3416320"/>
          </a:xfrm>
          <a:prstGeom prst="rect">
            <a:avLst/>
          </a:prstGeom>
          <a:noFill/>
        </p:spPr>
        <p:txBody>
          <a:bodyPr wrap="square">
            <a:spAutoFit/>
          </a:bodyPr>
          <a:lstStyle/>
          <a:p>
            <a:r>
              <a:rPr lang="en-US" dirty="0"/>
              <a:t>Children must not bring in and items that contain nuts or sesame as we have several children with significant allergies and intolerances in the school. </a:t>
            </a:r>
            <a:r>
              <a:rPr lang="en-US" i="1" dirty="0">
                <a:highlight>
                  <a:srgbClr val="FFFF00"/>
                </a:highlight>
              </a:rPr>
              <a:t>We are not a nut/sesame free school, we are a nut/sesame aware school.</a:t>
            </a:r>
          </a:p>
          <a:p>
            <a:endParaRPr lang="en-US" dirty="0"/>
          </a:p>
          <a:p>
            <a:r>
              <a:rPr lang="en-US" b="1" dirty="0"/>
              <a:t>Water Bottles </a:t>
            </a:r>
            <a:r>
              <a:rPr lang="en-US" dirty="0"/>
              <a:t>– Children should bring a water bottle in to school each day. These should only contain water and not fruit juices or squash. </a:t>
            </a:r>
          </a:p>
          <a:p>
            <a:endParaRPr lang="en-US" dirty="0"/>
          </a:p>
          <a:p>
            <a:r>
              <a:rPr lang="en-US" dirty="0"/>
              <a:t>Nursery children will have a morning and afternoon break where the school will provide a fruit snack and the option of milk.  </a:t>
            </a:r>
          </a:p>
          <a:p>
            <a:endParaRPr lang="en-US" dirty="0"/>
          </a:p>
          <a:p>
            <a:r>
              <a:rPr lang="en-US" dirty="0"/>
              <a:t>Reception, Year 1 and 2 children are entitled to a </a:t>
            </a:r>
            <a:r>
              <a:rPr lang="en-US" b="1" dirty="0"/>
              <a:t>free fruit snack </a:t>
            </a:r>
            <a:r>
              <a:rPr lang="en-US" dirty="0"/>
              <a:t>each morning and free school meals however if parents prefer, they can send their child in with a packed lunch. Reception children will also have the option of milk during the school day. </a:t>
            </a:r>
            <a:endParaRPr lang="en-GB" dirty="0"/>
          </a:p>
        </p:txBody>
      </p:sp>
    </p:spTree>
    <p:extLst>
      <p:ext uri="{BB962C8B-B14F-4D97-AF65-F5344CB8AC3E}">
        <p14:creationId xmlns:p14="http://schemas.microsoft.com/office/powerpoint/2010/main" val="225086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DB824-D386-0E5D-F544-386701879361}"/>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44DEA26C-97EF-89D6-5F06-2C36A2ECE476}"/>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10</a:t>
            </a:fld>
            <a:endParaRPr lang="en-GB"/>
          </a:p>
        </p:txBody>
      </p:sp>
      <p:sp>
        <p:nvSpPr>
          <p:cNvPr id="14" name="Rectangle 13">
            <a:extLst>
              <a:ext uri="{FF2B5EF4-FFF2-40B4-BE49-F238E27FC236}">
                <a16:creationId xmlns:a16="http://schemas.microsoft.com/office/drawing/2014/main" id="{6FCEC8A3-AE58-0091-88C4-7A9445B481C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3E568D9-5865-71A1-F3CB-B1466CF1851A}"/>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375736A-0C2B-D2DE-F5B8-0C90026F6FED}"/>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7F0FB224-A6B3-21E1-92D0-9D759C71D2CC}"/>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202A01D8-F39E-F222-431C-D8A144413323}"/>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Lunch</a:t>
            </a:r>
            <a:endParaRPr lang="en-GB" sz="2400" dirty="0">
              <a:solidFill>
                <a:schemeClr val="bg1"/>
              </a:solidFill>
            </a:endParaRPr>
          </a:p>
        </p:txBody>
      </p:sp>
      <p:sp>
        <p:nvSpPr>
          <p:cNvPr id="6" name="TextBox 5">
            <a:extLst>
              <a:ext uri="{FF2B5EF4-FFF2-40B4-BE49-F238E27FC236}">
                <a16:creationId xmlns:a16="http://schemas.microsoft.com/office/drawing/2014/main" id="{8BC9F366-507B-594C-D985-62E0D611A2E3}"/>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DACBFB87-9915-1CE0-AE9D-4B8C4088214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2110BF92-4BE3-19F1-8750-899BE4A323DC}"/>
              </a:ext>
            </a:extLst>
          </p:cNvPr>
          <p:cNvSpPr txBox="1"/>
          <p:nvPr/>
        </p:nvSpPr>
        <p:spPr>
          <a:xfrm>
            <a:off x="268456" y="796357"/>
            <a:ext cx="10148570" cy="461665"/>
          </a:xfrm>
          <a:prstGeom prst="rect">
            <a:avLst/>
          </a:prstGeom>
          <a:noFill/>
        </p:spPr>
        <p:txBody>
          <a:bodyPr wrap="square" rtlCol="0">
            <a:spAutoFit/>
          </a:bodyPr>
          <a:lstStyle/>
          <a:p>
            <a:r>
              <a:rPr lang="en-US" sz="2400" dirty="0"/>
              <a:t>Packed Lunches</a:t>
            </a:r>
          </a:p>
        </p:txBody>
      </p:sp>
      <p:pic>
        <p:nvPicPr>
          <p:cNvPr id="10" name="Picture 9">
            <a:extLst>
              <a:ext uri="{FF2B5EF4-FFF2-40B4-BE49-F238E27FC236}">
                <a16:creationId xmlns:a16="http://schemas.microsoft.com/office/drawing/2014/main" id="{358A0818-0112-D9E8-2791-A42141D6ACAA}"/>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8" name="TextBox 27">
            <a:extLst>
              <a:ext uri="{FF2B5EF4-FFF2-40B4-BE49-F238E27FC236}">
                <a16:creationId xmlns:a16="http://schemas.microsoft.com/office/drawing/2014/main" id="{82260822-FEDC-B8AA-392F-807798BDCA51}"/>
              </a:ext>
            </a:extLst>
          </p:cNvPr>
          <p:cNvSpPr txBox="1"/>
          <p:nvPr/>
        </p:nvSpPr>
        <p:spPr>
          <a:xfrm>
            <a:off x="268456" y="1552728"/>
            <a:ext cx="11655088" cy="1200329"/>
          </a:xfrm>
          <a:prstGeom prst="rect">
            <a:avLst/>
          </a:prstGeom>
          <a:noFill/>
        </p:spPr>
        <p:txBody>
          <a:bodyPr wrap="square">
            <a:spAutoFit/>
          </a:bodyPr>
          <a:lstStyle/>
          <a:p>
            <a:r>
              <a:rPr lang="en-GB" dirty="0"/>
              <a:t>Children can bring in their own packed lunch to school. These packed lunches should be </a:t>
            </a:r>
            <a:r>
              <a:rPr lang="en-GB" b="1" dirty="0"/>
              <a:t>healthy</a:t>
            </a:r>
            <a:r>
              <a:rPr lang="en-GB" dirty="0"/>
              <a:t> in nature and include items which are </a:t>
            </a:r>
            <a:r>
              <a:rPr lang="en-GB" b="1" dirty="0"/>
              <a:t>high in nutritional value</a:t>
            </a:r>
            <a:r>
              <a:rPr lang="en-GB" dirty="0"/>
              <a:t>. This could include one dessert. Children will put all their litter from their meal into their packed lunch boxes so that parents can monitor which foods have been eaten. If there are any concerns about the contents of a child’s packed lunch, then parents will be informed.</a:t>
            </a:r>
          </a:p>
        </p:txBody>
      </p:sp>
      <p:sp>
        <p:nvSpPr>
          <p:cNvPr id="4" name="TextBox 3">
            <a:extLst>
              <a:ext uri="{FF2B5EF4-FFF2-40B4-BE49-F238E27FC236}">
                <a16:creationId xmlns:a16="http://schemas.microsoft.com/office/drawing/2014/main" id="{086D7250-4F1C-AB63-BCF7-16F9451BD91E}"/>
              </a:ext>
            </a:extLst>
          </p:cNvPr>
          <p:cNvSpPr txBox="1"/>
          <p:nvPr/>
        </p:nvSpPr>
        <p:spPr>
          <a:xfrm>
            <a:off x="268456" y="3047763"/>
            <a:ext cx="10148570" cy="461665"/>
          </a:xfrm>
          <a:prstGeom prst="rect">
            <a:avLst/>
          </a:prstGeom>
          <a:noFill/>
        </p:spPr>
        <p:txBody>
          <a:bodyPr wrap="square" rtlCol="0">
            <a:spAutoFit/>
          </a:bodyPr>
          <a:lstStyle/>
          <a:p>
            <a:r>
              <a:rPr lang="en-US" sz="2400" dirty="0"/>
              <a:t>Hot Lunches</a:t>
            </a:r>
          </a:p>
        </p:txBody>
      </p:sp>
      <p:sp>
        <p:nvSpPr>
          <p:cNvPr id="9" name="TextBox 8">
            <a:extLst>
              <a:ext uri="{FF2B5EF4-FFF2-40B4-BE49-F238E27FC236}">
                <a16:creationId xmlns:a16="http://schemas.microsoft.com/office/drawing/2014/main" id="{E5121A27-1728-8F6F-8F25-779883650997}"/>
              </a:ext>
            </a:extLst>
          </p:cNvPr>
          <p:cNvSpPr txBox="1"/>
          <p:nvPr/>
        </p:nvSpPr>
        <p:spPr>
          <a:xfrm>
            <a:off x="268456" y="3804134"/>
            <a:ext cx="11655088" cy="1754326"/>
          </a:xfrm>
          <a:prstGeom prst="rect">
            <a:avLst/>
          </a:prstGeom>
          <a:noFill/>
        </p:spPr>
        <p:txBody>
          <a:bodyPr wrap="square">
            <a:spAutoFit/>
          </a:bodyPr>
          <a:lstStyle/>
          <a:p>
            <a:r>
              <a:rPr lang="en-GB" dirty="0"/>
              <a:t>All our school meals are provided by a contracted caterer (Caterlink), who acts in accordance with the School Food Standards. A copy of the weekly menu is on display on the school website, and is sent home, via email, termly. The menu is also available via the School Office if required.</a:t>
            </a:r>
          </a:p>
          <a:p>
            <a:endParaRPr lang="en-GB" dirty="0"/>
          </a:p>
          <a:p>
            <a:r>
              <a:rPr lang="en-GB" b="1" dirty="0">
                <a:highlight>
                  <a:srgbClr val="FFFF00"/>
                </a:highlight>
              </a:rPr>
              <a:t>All school lunches are to be ordered the night before at home on Arbor. If children are late and marked in absent then the lunch will automatically cancel.</a:t>
            </a:r>
          </a:p>
        </p:txBody>
      </p:sp>
    </p:spTree>
    <p:extLst>
      <p:ext uri="{BB962C8B-B14F-4D97-AF65-F5344CB8AC3E}">
        <p14:creationId xmlns:p14="http://schemas.microsoft.com/office/powerpoint/2010/main" val="2375853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99017-5E1E-5245-B3FC-5637BA07F36B}"/>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FC6656A0-3760-CB65-8033-B059E0CEED5E}"/>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11</a:t>
            </a:fld>
            <a:endParaRPr lang="en-GB"/>
          </a:p>
        </p:txBody>
      </p:sp>
      <p:sp>
        <p:nvSpPr>
          <p:cNvPr id="14" name="Rectangle 13">
            <a:extLst>
              <a:ext uri="{FF2B5EF4-FFF2-40B4-BE49-F238E27FC236}">
                <a16:creationId xmlns:a16="http://schemas.microsoft.com/office/drawing/2014/main" id="{FFEAB295-CF45-105C-C175-85A10D4D40FF}"/>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20E7830-4FD4-29D3-10BD-7195AF8CF90A}"/>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A4F5500-89B1-C706-617C-7B72B619B406}"/>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E7E8ACF4-3F32-4A80-DB5A-FA7AD0F12A3F}"/>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C5E2A21C-A6FB-1C13-3011-51DDDE7C7215}"/>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Safeguarding</a:t>
            </a:r>
            <a:endParaRPr lang="en-GB" sz="2400" dirty="0">
              <a:solidFill>
                <a:schemeClr val="bg1"/>
              </a:solidFill>
            </a:endParaRPr>
          </a:p>
        </p:txBody>
      </p:sp>
      <p:sp>
        <p:nvSpPr>
          <p:cNvPr id="6" name="TextBox 5">
            <a:extLst>
              <a:ext uri="{FF2B5EF4-FFF2-40B4-BE49-F238E27FC236}">
                <a16:creationId xmlns:a16="http://schemas.microsoft.com/office/drawing/2014/main" id="{0AB8B0C8-A97C-E1AA-23F2-74CCC802F615}"/>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064CAAB9-125C-6BC6-3DB9-5625454CA45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pic>
        <p:nvPicPr>
          <p:cNvPr id="10" name="Picture 9">
            <a:extLst>
              <a:ext uri="{FF2B5EF4-FFF2-40B4-BE49-F238E27FC236}">
                <a16:creationId xmlns:a16="http://schemas.microsoft.com/office/drawing/2014/main" id="{EE4A6053-B5DF-7724-B245-1DDABCEFEE70}"/>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12" name="Picture 11">
            <a:extLst>
              <a:ext uri="{FF2B5EF4-FFF2-40B4-BE49-F238E27FC236}">
                <a16:creationId xmlns:a16="http://schemas.microsoft.com/office/drawing/2014/main" id="{39B0EC63-84D7-2303-0280-483C284C0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740" y="1728713"/>
            <a:ext cx="2225214" cy="3337822"/>
          </a:xfrm>
          <a:prstGeom prst="rect">
            <a:avLst/>
          </a:prstGeom>
        </p:spPr>
      </p:pic>
      <p:pic>
        <p:nvPicPr>
          <p:cNvPr id="17" name="Picture 16">
            <a:extLst>
              <a:ext uri="{FF2B5EF4-FFF2-40B4-BE49-F238E27FC236}">
                <a16:creationId xmlns:a16="http://schemas.microsoft.com/office/drawing/2014/main" id="{EA69A37D-4C57-4A35-FD4E-279BC93235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6383" y="1733949"/>
            <a:ext cx="2225214" cy="3337822"/>
          </a:xfrm>
          <a:prstGeom prst="rect">
            <a:avLst/>
          </a:prstGeom>
        </p:spPr>
      </p:pic>
      <p:pic>
        <p:nvPicPr>
          <p:cNvPr id="21" name="Picture 20">
            <a:extLst>
              <a:ext uri="{FF2B5EF4-FFF2-40B4-BE49-F238E27FC236}">
                <a16:creationId xmlns:a16="http://schemas.microsoft.com/office/drawing/2014/main" id="{3FB71995-D36F-0880-161B-4A060AE656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2690" y="1728713"/>
            <a:ext cx="2225214" cy="3337822"/>
          </a:xfrm>
          <a:prstGeom prst="rect">
            <a:avLst/>
          </a:prstGeom>
        </p:spPr>
      </p:pic>
      <p:sp>
        <p:nvSpPr>
          <p:cNvPr id="23" name="TextBox 22">
            <a:extLst>
              <a:ext uri="{FF2B5EF4-FFF2-40B4-BE49-F238E27FC236}">
                <a16:creationId xmlns:a16="http://schemas.microsoft.com/office/drawing/2014/main" id="{7BB5B083-2DA3-C89F-CDE2-515167BDA2BF}"/>
              </a:ext>
            </a:extLst>
          </p:cNvPr>
          <p:cNvSpPr txBox="1"/>
          <p:nvPr/>
        </p:nvSpPr>
        <p:spPr>
          <a:xfrm>
            <a:off x="268456" y="796357"/>
            <a:ext cx="10148570" cy="461665"/>
          </a:xfrm>
          <a:prstGeom prst="rect">
            <a:avLst/>
          </a:prstGeom>
          <a:noFill/>
        </p:spPr>
        <p:txBody>
          <a:bodyPr wrap="square" rtlCol="0">
            <a:spAutoFit/>
          </a:bodyPr>
          <a:lstStyle/>
          <a:p>
            <a:r>
              <a:rPr lang="en-US" sz="2400" dirty="0"/>
              <a:t>Safeguarding leaders</a:t>
            </a:r>
          </a:p>
        </p:txBody>
      </p:sp>
      <p:sp>
        <p:nvSpPr>
          <p:cNvPr id="25" name="TextBox 24">
            <a:extLst>
              <a:ext uri="{FF2B5EF4-FFF2-40B4-BE49-F238E27FC236}">
                <a16:creationId xmlns:a16="http://schemas.microsoft.com/office/drawing/2014/main" id="{23E34F83-281D-2D0E-381F-3D25AC948AF2}"/>
              </a:ext>
            </a:extLst>
          </p:cNvPr>
          <p:cNvSpPr txBox="1"/>
          <p:nvPr/>
        </p:nvSpPr>
        <p:spPr>
          <a:xfrm>
            <a:off x="5239592" y="1586427"/>
            <a:ext cx="1318460" cy="369332"/>
          </a:xfrm>
          <a:prstGeom prst="rect">
            <a:avLst/>
          </a:prstGeom>
          <a:noFill/>
        </p:spPr>
        <p:txBody>
          <a:bodyPr wrap="square" rtlCol="0">
            <a:spAutoFit/>
          </a:bodyPr>
          <a:lstStyle/>
          <a:p>
            <a:r>
              <a:rPr lang="en-US" dirty="0"/>
              <a:t>Mr. Lappin</a:t>
            </a:r>
          </a:p>
        </p:txBody>
      </p:sp>
      <p:sp>
        <p:nvSpPr>
          <p:cNvPr id="27" name="TextBox 26">
            <a:extLst>
              <a:ext uri="{FF2B5EF4-FFF2-40B4-BE49-F238E27FC236}">
                <a16:creationId xmlns:a16="http://schemas.microsoft.com/office/drawing/2014/main" id="{FFB7E625-2214-5A5C-0553-6F186B351B9C}"/>
              </a:ext>
            </a:extLst>
          </p:cNvPr>
          <p:cNvSpPr txBox="1"/>
          <p:nvPr/>
        </p:nvSpPr>
        <p:spPr>
          <a:xfrm>
            <a:off x="1831374" y="1586427"/>
            <a:ext cx="1318460" cy="369332"/>
          </a:xfrm>
          <a:prstGeom prst="rect">
            <a:avLst/>
          </a:prstGeom>
          <a:noFill/>
        </p:spPr>
        <p:txBody>
          <a:bodyPr wrap="square" rtlCol="0">
            <a:spAutoFit/>
          </a:bodyPr>
          <a:lstStyle/>
          <a:p>
            <a:r>
              <a:rPr lang="en-US" dirty="0"/>
              <a:t>Mrs. Gill</a:t>
            </a:r>
          </a:p>
        </p:txBody>
      </p:sp>
      <p:sp>
        <p:nvSpPr>
          <p:cNvPr id="30" name="TextBox 29">
            <a:extLst>
              <a:ext uri="{FF2B5EF4-FFF2-40B4-BE49-F238E27FC236}">
                <a16:creationId xmlns:a16="http://schemas.microsoft.com/office/drawing/2014/main" id="{627333AB-694B-6238-3813-29ED4C54BA4D}"/>
              </a:ext>
            </a:extLst>
          </p:cNvPr>
          <p:cNvSpPr txBox="1"/>
          <p:nvPr/>
        </p:nvSpPr>
        <p:spPr>
          <a:xfrm>
            <a:off x="8959411" y="1663448"/>
            <a:ext cx="1629269" cy="369332"/>
          </a:xfrm>
          <a:prstGeom prst="rect">
            <a:avLst/>
          </a:prstGeom>
          <a:noFill/>
        </p:spPr>
        <p:txBody>
          <a:bodyPr wrap="square" rtlCol="0">
            <a:spAutoFit/>
          </a:bodyPr>
          <a:lstStyle/>
          <a:p>
            <a:r>
              <a:rPr lang="en-US" dirty="0"/>
              <a:t>Miss. Sharp</a:t>
            </a:r>
          </a:p>
        </p:txBody>
      </p:sp>
    </p:spTree>
    <p:extLst>
      <p:ext uri="{BB962C8B-B14F-4D97-AF65-F5344CB8AC3E}">
        <p14:creationId xmlns:p14="http://schemas.microsoft.com/office/powerpoint/2010/main" val="1702776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4C872-FB46-F06D-0DB0-763C529D82FF}"/>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E5F451F4-CD48-0837-9E06-FF89683D1636}"/>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12</a:t>
            </a:fld>
            <a:endParaRPr lang="en-GB"/>
          </a:p>
        </p:txBody>
      </p:sp>
      <p:sp>
        <p:nvSpPr>
          <p:cNvPr id="14" name="Rectangle 13">
            <a:extLst>
              <a:ext uri="{FF2B5EF4-FFF2-40B4-BE49-F238E27FC236}">
                <a16:creationId xmlns:a16="http://schemas.microsoft.com/office/drawing/2014/main" id="{E4481E64-4E27-06D4-242A-87D31F2DAC12}"/>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66AAC7B-6AF2-9AD1-703D-030EE58975E2}"/>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9282DBF-6EF8-9128-E039-B3DEF73DF241}"/>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AD64E244-338E-77B0-B678-26ADD7AAF7DC}"/>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00BFD4FE-3D15-2213-E9EF-C722ACAA7EE7}"/>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SENDCo</a:t>
            </a:r>
            <a:endParaRPr lang="en-GB" sz="2400" dirty="0">
              <a:solidFill>
                <a:schemeClr val="bg1"/>
              </a:solidFill>
            </a:endParaRPr>
          </a:p>
        </p:txBody>
      </p:sp>
      <p:sp>
        <p:nvSpPr>
          <p:cNvPr id="6" name="TextBox 5">
            <a:extLst>
              <a:ext uri="{FF2B5EF4-FFF2-40B4-BE49-F238E27FC236}">
                <a16:creationId xmlns:a16="http://schemas.microsoft.com/office/drawing/2014/main" id="{B25D8778-E67D-6164-48E3-5CBA5B0B9951}"/>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3B82C1DD-198C-C135-1BD3-EE844E377C68}"/>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706912D9-10CB-B127-4FF0-998602D5F6C7}"/>
              </a:ext>
            </a:extLst>
          </p:cNvPr>
          <p:cNvSpPr txBox="1"/>
          <p:nvPr/>
        </p:nvSpPr>
        <p:spPr>
          <a:xfrm>
            <a:off x="268456" y="796357"/>
            <a:ext cx="10148570" cy="461665"/>
          </a:xfrm>
          <a:prstGeom prst="rect">
            <a:avLst/>
          </a:prstGeom>
          <a:noFill/>
        </p:spPr>
        <p:txBody>
          <a:bodyPr wrap="square" rtlCol="0">
            <a:spAutoFit/>
          </a:bodyPr>
          <a:lstStyle/>
          <a:p>
            <a:r>
              <a:rPr lang="en-US" sz="2400" dirty="0"/>
              <a:t>Mrs. Taylor</a:t>
            </a:r>
          </a:p>
        </p:txBody>
      </p:sp>
      <p:pic>
        <p:nvPicPr>
          <p:cNvPr id="10" name="Picture 9">
            <a:extLst>
              <a:ext uri="{FF2B5EF4-FFF2-40B4-BE49-F238E27FC236}">
                <a16:creationId xmlns:a16="http://schemas.microsoft.com/office/drawing/2014/main" id="{3E692E11-F992-B879-8FB0-BBD868772F55}"/>
              </a:ext>
            </a:extLst>
          </p:cNvPr>
          <p:cNvPicPr>
            <a:picLocks noChangeAspect="1"/>
          </p:cNvPicPr>
          <p:nvPr/>
        </p:nvPicPr>
        <p:blipFill>
          <a:blip r:embed="rId3">
            <a:lum bright="70000" contrast="-70000"/>
          </a:blip>
          <a:stretch/>
        </p:blipFill>
        <p:spPr>
          <a:xfrm>
            <a:off x="10429843" y="103495"/>
            <a:ext cx="1620229" cy="453665"/>
          </a:xfrm>
          <a:prstGeom prst="rect">
            <a:avLst/>
          </a:prstGeom>
        </p:spPr>
      </p:pic>
      <p:grpSp>
        <p:nvGrpSpPr>
          <p:cNvPr id="80" name="Group 79">
            <a:extLst>
              <a:ext uri="{FF2B5EF4-FFF2-40B4-BE49-F238E27FC236}">
                <a16:creationId xmlns:a16="http://schemas.microsoft.com/office/drawing/2014/main" id="{F7F50094-E5A5-78B8-E21B-61072FBE31FF}"/>
              </a:ext>
            </a:extLst>
          </p:cNvPr>
          <p:cNvGrpSpPr/>
          <p:nvPr/>
        </p:nvGrpSpPr>
        <p:grpSpPr>
          <a:xfrm>
            <a:off x="222303" y="2008231"/>
            <a:ext cx="2531033" cy="2228570"/>
            <a:chOff x="1080036" y="1690496"/>
            <a:chExt cx="2531033" cy="2228570"/>
          </a:xfrm>
        </p:grpSpPr>
        <p:grpSp>
          <p:nvGrpSpPr>
            <p:cNvPr id="54" name="Group 53">
              <a:extLst>
                <a:ext uri="{FF2B5EF4-FFF2-40B4-BE49-F238E27FC236}">
                  <a16:creationId xmlns:a16="http://schemas.microsoft.com/office/drawing/2014/main" id="{A7BD1D4F-1412-9657-80BA-62DCE3CC226E}"/>
                </a:ext>
              </a:extLst>
            </p:cNvPr>
            <p:cNvGrpSpPr/>
            <p:nvPr/>
          </p:nvGrpSpPr>
          <p:grpSpPr>
            <a:xfrm>
              <a:off x="1654830" y="1690496"/>
              <a:ext cx="1381447" cy="1361105"/>
              <a:chOff x="1291398" y="1814325"/>
              <a:chExt cx="2495550" cy="2495550"/>
            </a:xfrm>
          </p:grpSpPr>
          <p:grpSp>
            <p:nvGrpSpPr>
              <p:cNvPr id="30" name="Group 29">
                <a:extLst>
                  <a:ext uri="{FF2B5EF4-FFF2-40B4-BE49-F238E27FC236}">
                    <a16:creationId xmlns:a16="http://schemas.microsoft.com/office/drawing/2014/main" id="{8B2A21A1-179B-FD13-9BC8-5485AAD99FC3}"/>
                  </a:ext>
                </a:extLst>
              </p:cNvPr>
              <p:cNvGrpSpPr/>
              <p:nvPr/>
            </p:nvGrpSpPr>
            <p:grpSpPr>
              <a:xfrm>
                <a:off x="1291398" y="1814325"/>
                <a:ext cx="2495550" cy="2495550"/>
                <a:chOff x="1292226" y="2152650"/>
                <a:chExt cx="2495550" cy="2495550"/>
              </a:xfrm>
              <a:solidFill>
                <a:srgbClr val="F59332"/>
              </a:solidFill>
            </p:grpSpPr>
            <p:sp>
              <p:nvSpPr>
                <p:cNvPr id="31" name="Freeform 6">
                  <a:extLst>
                    <a:ext uri="{FF2B5EF4-FFF2-40B4-BE49-F238E27FC236}">
                      <a16:creationId xmlns:a16="http://schemas.microsoft.com/office/drawing/2014/main" id="{BCCB286B-5462-7B25-FBE0-3062D39EAC2C}"/>
                    </a:ext>
                  </a:extLst>
                </p:cNvPr>
                <p:cNvSpPr>
                  <a:spLocks noEditPoints="1"/>
                </p:cNvSpPr>
                <p:nvPr/>
              </p:nvSpPr>
              <p:spPr bwMode="auto">
                <a:xfrm>
                  <a:off x="1292226" y="2152650"/>
                  <a:ext cx="2495550" cy="2495550"/>
                </a:xfrm>
                <a:custGeom>
                  <a:avLst/>
                  <a:gdLst>
                    <a:gd name="T0" fmla="*/ 490 w 1048"/>
                    <a:gd name="T1" fmla="*/ 1048 h 1048"/>
                    <a:gd name="T2" fmla="*/ 438 w 1048"/>
                    <a:gd name="T3" fmla="*/ 1000 h 1048"/>
                    <a:gd name="T4" fmla="*/ 433 w 1048"/>
                    <a:gd name="T5" fmla="*/ 932 h 1048"/>
                    <a:gd name="T6" fmla="*/ 299 w 1048"/>
                    <a:gd name="T7" fmla="*/ 876 h 1048"/>
                    <a:gd name="T8" fmla="*/ 248 w 1048"/>
                    <a:gd name="T9" fmla="*/ 921 h 1048"/>
                    <a:gd name="T10" fmla="*/ 214 w 1048"/>
                    <a:gd name="T11" fmla="*/ 934 h 1048"/>
                    <a:gd name="T12" fmla="*/ 177 w 1048"/>
                    <a:gd name="T13" fmla="*/ 919 h 1048"/>
                    <a:gd name="T14" fmla="*/ 129 w 1048"/>
                    <a:gd name="T15" fmla="*/ 871 h 1048"/>
                    <a:gd name="T16" fmla="*/ 127 w 1048"/>
                    <a:gd name="T17" fmla="*/ 800 h 1048"/>
                    <a:gd name="T18" fmla="*/ 171 w 1048"/>
                    <a:gd name="T19" fmla="*/ 748 h 1048"/>
                    <a:gd name="T20" fmla="*/ 116 w 1048"/>
                    <a:gd name="T21" fmla="*/ 614 h 1048"/>
                    <a:gd name="T22" fmla="*/ 48 w 1048"/>
                    <a:gd name="T23" fmla="*/ 610 h 1048"/>
                    <a:gd name="T24" fmla="*/ 0 w 1048"/>
                    <a:gd name="T25" fmla="*/ 558 h 1048"/>
                    <a:gd name="T26" fmla="*/ 0 w 1048"/>
                    <a:gd name="T27" fmla="*/ 490 h 1048"/>
                    <a:gd name="T28" fmla="*/ 48 w 1048"/>
                    <a:gd name="T29" fmla="*/ 438 h 1048"/>
                    <a:gd name="T30" fmla="*/ 116 w 1048"/>
                    <a:gd name="T31" fmla="*/ 433 h 1048"/>
                    <a:gd name="T32" fmla="*/ 171 w 1048"/>
                    <a:gd name="T33" fmla="*/ 299 h 1048"/>
                    <a:gd name="T34" fmla="*/ 127 w 1048"/>
                    <a:gd name="T35" fmla="*/ 248 h 1048"/>
                    <a:gd name="T36" fmla="*/ 129 w 1048"/>
                    <a:gd name="T37" fmla="*/ 177 h 1048"/>
                    <a:gd name="T38" fmla="*/ 177 w 1048"/>
                    <a:gd name="T39" fmla="*/ 129 h 1048"/>
                    <a:gd name="T40" fmla="*/ 214 w 1048"/>
                    <a:gd name="T41" fmla="*/ 114 h 1048"/>
                    <a:gd name="T42" fmla="*/ 248 w 1048"/>
                    <a:gd name="T43" fmla="*/ 127 h 1048"/>
                    <a:gd name="T44" fmla="*/ 299 w 1048"/>
                    <a:gd name="T45" fmla="*/ 171 h 1048"/>
                    <a:gd name="T46" fmla="*/ 434 w 1048"/>
                    <a:gd name="T47" fmla="*/ 116 h 1048"/>
                    <a:gd name="T48" fmla="*/ 438 w 1048"/>
                    <a:gd name="T49" fmla="*/ 48 h 1048"/>
                    <a:gd name="T50" fmla="*/ 490 w 1048"/>
                    <a:gd name="T51" fmla="*/ 0 h 1048"/>
                    <a:gd name="T52" fmla="*/ 558 w 1048"/>
                    <a:gd name="T53" fmla="*/ 0 h 1048"/>
                    <a:gd name="T54" fmla="*/ 610 w 1048"/>
                    <a:gd name="T55" fmla="*/ 48 h 1048"/>
                    <a:gd name="T56" fmla="*/ 614 w 1048"/>
                    <a:gd name="T57" fmla="*/ 116 h 1048"/>
                    <a:gd name="T58" fmla="*/ 748 w 1048"/>
                    <a:gd name="T59" fmla="*/ 172 h 1048"/>
                    <a:gd name="T60" fmla="*/ 800 w 1048"/>
                    <a:gd name="T61" fmla="*/ 127 h 1048"/>
                    <a:gd name="T62" fmla="*/ 834 w 1048"/>
                    <a:gd name="T63" fmla="*/ 114 h 1048"/>
                    <a:gd name="T64" fmla="*/ 871 w 1048"/>
                    <a:gd name="T65" fmla="*/ 129 h 1048"/>
                    <a:gd name="T66" fmla="*/ 919 w 1048"/>
                    <a:gd name="T67" fmla="*/ 177 h 1048"/>
                    <a:gd name="T68" fmla="*/ 921 w 1048"/>
                    <a:gd name="T69" fmla="*/ 248 h 1048"/>
                    <a:gd name="T70" fmla="*/ 876 w 1048"/>
                    <a:gd name="T71" fmla="*/ 299 h 1048"/>
                    <a:gd name="T72" fmla="*/ 932 w 1048"/>
                    <a:gd name="T73" fmla="*/ 434 h 1048"/>
                    <a:gd name="T74" fmla="*/ 1000 w 1048"/>
                    <a:gd name="T75" fmla="*/ 438 h 1048"/>
                    <a:gd name="T76" fmla="*/ 1048 w 1048"/>
                    <a:gd name="T77" fmla="*/ 490 h 1048"/>
                    <a:gd name="T78" fmla="*/ 1048 w 1048"/>
                    <a:gd name="T79" fmla="*/ 558 h 1048"/>
                    <a:gd name="T80" fmla="*/ 1000 w 1048"/>
                    <a:gd name="T81" fmla="*/ 610 h 1048"/>
                    <a:gd name="T82" fmla="*/ 932 w 1048"/>
                    <a:gd name="T83" fmla="*/ 614 h 1048"/>
                    <a:gd name="T84" fmla="*/ 876 w 1048"/>
                    <a:gd name="T85" fmla="*/ 749 h 1048"/>
                    <a:gd name="T86" fmla="*/ 921 w 1048"/>
                    <a:gd name="T87" fmla="*/ 800 h 1048"/>
                    <a:gd name="T88" fmla="*/ 918 w 1048"/>
                    <a:gd name="T89" fmla="*/ 871 h 1048"/>
                    <a:gd name="T90" fmla="*/ 871 w 1048"/>
                    <a:gd name="T91" fmla="*/ 919 h 1048"/>
                    <a:gd name="T92" fmla="*/ 834 w 1048"/>
                    <a:gd name="T93" fmla="*/ 934 h 1048"/>
                    <a:gd name="T94" fmla="*/ 834 w 1048"/>
                    <a:gd name="T95" fmla="*/ 934 h 1048"/>
                    <a:gd name="T96" fmla="*/ 800 w 1048"/>
                    <a:gd name="T97" fmla="*/ 921 h 1048"/>
                    <a:gd name="T98" fmla="*/ 748 w 1048"/>
                    <a:gd name="T99" fmla="*/ 876 h 1048"/>
                    <a:gd name="T100" fmla="*/ 614 w 1048"/>
                    <a:gd name="T101" fmla="*/ 932 h 1048"/>
                    <a:gd name="T102" fmla="*/ 610 w 1048"/>
                    <a:gd name="T103" fmla="*/ 1000 h 1048"/>
                    <a:gd name="T104" fmla="*/ 558 w 1048"/>
                    <a:gd name="T105" fmla="*/ 1048 h 1048"/>
                    <a:gd name="T106" fmla="*/ 490 w 1048"/>
                    <a:gd name="T107" fmla="*/ 1048 h 1048"/>
                    <a:gd name="T108" fmla="*/ 524 w 1048"/>
                    <a:gd name="T109" fmla="*/ 272 h 1048"/>
                    <a:gd name="T110" fmla="*/ 272 w 1048"/>
                    <a:gd name="T111" fmla="*/ 524 h 1048"/>
                    <a:gd name="T112" fmla="*/ 524 w 1048"/>
                    <a:gd name="T113" fmla="*/ 775 h 1048"/>
                    <a:gd name="T114" fmla="*/ 775 w 1048"/>
                    <a:gd name="T115" fmla="*/ 524 h 1048"/>
                    <a:gd name="T116" fmla="*/ 524 w 1048"/>
                    <a:gd name="T117" fmla="*/ 2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8" h="1048">
                      <a:moveTo>
                        <a:pt x="490" y="1048"/>
                      </a:moveTo>
                      <a:cubicBezTo>
                        <a:pt x="463" y="1048"/>
                        <a:pt x="440" y="1027"/>
                        <a:pt x="438" y="1000"/>
                      </a:cubicBezTo>
                      <a:cubicBezTo>
                        <a:pt x="433" y="932"/>
                        <a:pt x="433" y="932"/>
                        <a:pt x="433" y="932"/>
                      </a:cubicBezTo>
                      <a:cubicBezTo>
                        <a:pt x="386" y="921"/>
                        <a:pt x="340" y="903"/>
                        <a:pt x="299" y="876"/>
                      </a:cubicBezTo>
                      <a:cubicBezTo>
                        <a:pt x="248" y="921"/>
                        <a:pt x="248" y="921"/>
                        <a:pt x="248" y="921"/>
                      </a:cubicBezTo>
                      <a:cubicBezTo>
                        <a:pt x="238" y="929"/>
                        <a:pt x="226" y="934"/>
                        <a:pt x="214" y="934"/>
                      </a:cubicBezTo>
                      <a:cubicBezTo>
                        <a:pt x="200" y="934"/>
                        <a:pt x="187" y="928"/>
                        <a:pt x="177" y="919"/>
                      </a:cubicBezTo>
                      <a:cubicBezTo>
                        <a:pt x="129" y="871"/>
                        <a:pt x="129" y="871"/>
                        <a:pt x="129" y="871"/>
                      </a:cubicBezTo>
                      <a:cubicBezTo>
                        <a:pt x="110" y="851"/>
                        <a:pt x="109" y="820"/>
                        <a:pt x="127" y="800"/>
                      </a:cubicBezTo>
                      <a:cubicBezTo>
                        <a:pt x="171" y="748"/>
                        <a:pt x="171" y="748"/>
                        <a:pt x="171" y="748"/>
                      </a:cubicBezTo>
                      <a:cubicBezTo>
                        <a:pt x="145" y="707"/>
                        <a:pt x="126" y="662"/>
                        <a:pt x="116" y="614"/>
                      </a:cubicBezTo>
                      <a:cubicBezTo>
                        <a:pt x="48" y="610"/>
                        <a:pt x="48" y="610"/>
                        <a:pt x="48" y="610"/>
                      </a:cubicBezTo>
                      <a:cubicBezTo>
                        <a:pt x="21" y="608"/>
                        <a:pt x="0" y="585"/>
                        <a:pt x="0" y="558"/>
                      </a:cubicBezTo>
                      <a:cubicBezTo>
                        <a:pt x="0" y="490"/>
                        <a:pt x="0" y="490"/>
                        <a:pt x="0" y="490"/>
                      </a:cubicBezTo>
                      <a:cubicBezTo>
                        <a:pt x="0" y="463"/>
                        <a:pt x="21" y="440"/>
                        <a:pt x="48" y="438"/>
                      </a:cubicBezTo>
                      <a:cubicBezTo>
                        <a:pt x="116" y="433"/>
                        <a:pt x="116" y="433"/>
                        <a:pt x="116" y="433"/>
                      </a:cubicBezTo>
                      <a:cubicBezTo>
                        <a:pt x="126" y="386"/>
                        <a:pt x="145" y="340"/>
                        <a:pt x="171" y="299"/>
                      </a:cubicBezTo>
                      <a:cubicBezTo>
                        <a:pt x="127" y="248"/>
                        <a:pt x="127" y="248"/>
                        <a:pt x="127" y="248"/>
                      </a:cubicBezTo>
                      <a:cubicBezTo>
                        <a:pt x="109" y="227"/>
                        <a:pt x="110" y="196"/>
                        <a:pt x="129" y="177"/>
                      </a:cubicBezTo>
                      <a:cubicBezTo>
                        <a:pt x="177" y="129"/>
                        <a:pt x="177" y="129"/>
                        <a:pt x="177" y="129"/>
                      </a:cubicBezTo>
                      <a:cubicBezTo>
                        <a:pt x="187" y="119"/>
                        <a:pt x="200" y="114"/>
                        <a:pt x="214" y="114"/>
                      </a:cubicBezTo>
                      <a:cubicBezTo>
                        <a:pt x="226" y="114"/>
                        <a:pt x="239" y="118"/>
                        <a:pt x="248" y="127"/>
                      </a:cubicBezTo>
                      <a:cubicBezTo>
                        <a:pt x="299" y="171"/>
                        <a:pt x="299" y="171"/>
                        <a:pt x="299" y="171"/>
                      </a:cubicBezTo>
                      <a:cubicBezTo>
                        <a:pt x="340" y="145"/>
                        <a:pt x="386" y="126"/>
                        <a:pt x="434" y="116"/>
                      </a:cubicBezTo>
                      <a:cubicBezTo>
                        <a:pt x="438" y="48"/>
                        <a:pt x="438" y="48"/>
                        <a:pt x="438" y="48"/>
                      </a:cubicBezTo>
                      <a:cubicBezTo>
                        <a:pt x="440" y="21"/>
                        <a:pt x="463" y="0"/>
                        <a:pt x="490" y="0"/>
                      </a:cubicBezTo>
                      <a:cubicBezTo>
                        <a:pt x="558" y="0"/>
                        <a:pt x="558" y="0"/>
                        <a:pt x="558" y="0"/>
                      </a:cubicBezTo>
                      <a:cubicBezTo>
                        <a:pt x="585" y="0"/>
                        <a:pt x="608" y="21"/>
                        <a:pt x="610" y="48"/>
                      </a:cubicBezTo>
                      <a:cubicBezTo>
                        <a:pt x="614" y="116"/>
                        <a:pt x="614" y="116"/>
                        <a:pt x="614" y="116"/>
                      </a:cubicBezTo>
                      <a:cubicBezTo>
                        <a:pt x="662" y="126"/>
                        <a:pt x="707" y="145"/>
                        <a:pt x="748" y="172"/>
                      </a:cubicBezTo>
                      <a:cubicBezTo>
                        <a:pt x="800" y="127"/>
                        <a:pt x="800" y="127"/>
                        <a:pt x="800" y="127"/>
                      </a:cubicBezTo>
                      <a:cubicBezTo>
                        <a:pt x="809" y="119"/>
                        <a:pt x="821" y="114"/>
                        <a:pt x="834" y="114"/>
                      </a:cubicBezTo>
                      <a:cubicBezTo>
                        <a:pt x="848" y="114"/>
                        <a:pt x="861" y="119"/>
                        <a:pt x="871" y="129"/>
                      </a:cubicBezTo>
                      <a:cubicBezTo>
                        <a:pt x="919" y="177"/>
                        <a:pt x="919" y="177"/>
                        <a:pt x="919" y="177"/>
                      </a:cubicBezTo>
                      <a:cubicBezTo>
                        <a:pt x="938" y="196"/>
                        <a:pt x="939" y="228"/>
                        <a:pt x="921" y="248"/>
                      </a:cubicBezTo>
                      <a:cubicBezTo>
                        <a:pt x="876" y="299"/>
                        <a:pt x="876" y="299"/>
                        <a:pt x="876" y="299"/>
                      </a:cubicBezTo>
                      <a:cubicBezTo>
                        <a:pt x="903" y="341"/>
                        <a:pt x="921" y="386"/>
                        <a:pt x="932" y="434"/>
                      </a:cubicBezTo>
                      <a:cubicBezTo>
                        <a:pt x="1000" y="438"/>
                        <a:pt x="1000" y="438"/>
                        <a:pt x="1000" y="438"/>
                      </a:cubicBezTo>
                      <a:cubicBezTo>
                        <a:pt x="1027" y="440"/>
                        <a:pt x="1048" y="463"/>
                        <a:pt x="1048" y="490"/>
                      </a:cubicBezTo>
                      <a:cubicBezTo>
                        <a:pt x="1048" y="558"/>
                        <a:pt x="1048" y="558"/>
                        <a:pt x="1048" y="558"/>
                      </a:cubicBezTo>
                      <a:cubicBezTo>
                        <a:pt x="1048" y="585"/>
                        <a:pt x="1027" y="608"/>
                        <a:pt x="1000" y="610"/>
                      </a:cubicBezTo>
                      <a:cubicBezTo>
                        <a:pt x="932" y="614"/>
                        <a:pt x="932" y="614"/>
                        <a:pt x="932" y="614"/>
                      </a:cubicBezTo>
                      <a:cubicBezTo>
                        <a:pt x="921" y="662"/>
                        <a:pt x="902" y="707"/>
                        <a:pt x="876" y="749"/>
                      </a:cubicBezTo>
                      <a:cubicBezTo>
                        <a:pt x="921" y="800"/>
                        <a:pt x="921" y="800"/>
                        <a:pt x="921" y="800"/>
                      </a:cubicBezTo>
                      <a:cubicBezTo>
                        <a:pt x="939" y="820"/>
                        <a:pt x="938" y="852"/>
                        <a:pt x="918" y="871"/>
                      </a:cubicBezTo>
                      <a:cubicBezTo>
                        <a:pt x="871" y="919"/>
                        <a:pt x="871" y="919"/>
                        <a:pt x="871" y="919"/>
                      </a:cubicBezTo>
                      <a:cubicBezTo>
                        <a:pt x="861" y="928"/>
                        <a:pt x="848" y="934"/>
                        <a:pt x="834" y="934"/>
                      </a:cubicBezTo>
                      <a:cubicBezTo>
                        <a:pt x="834" y="934"/>
                        <a:pt x="834" y="934"/>
                        <a:pt x="834" y="934"/>
                      </a:cubicBezTo>
                      <a:cubicBezTo>
                        <a:pt x="821" y="934"/>
                        <a:pt x="809" y="929"/>
                        <a:pt x="800" y="921"/>
                      </a:cubicBezTo>
                      <a:cubicBezTo>
                        <a:pt x="748" y="876"/>
                        <a:pt x="748" y="876"/>
                        <a:pt x="748" y="876"/>
                      </a:cubicBezTo>
                      <a:cubicBezTo>
                        <a:pt x="707" y="903"/>
                        <a:pt x="662" y="921"/>
                        <a:pt x="614" y="932"/>
                      </a:cubicBezTo>
                      <a:cubicBezTo>
                        <a:pt x="610" y="1000"/>
                        <a:pt x="610" y="1000"/>
                        <a:pt x="610" y="1000"/>
                      </a:cubicBezTo>
                      <a:cubicBezTo>
                        <a:pt x="608" y="1027"/>
                        <a:pt x="585" y="1048"/>
                        <a:pt x="558" y="1048"/>
                      </a:cubicBezTo>
                      <a:lnTo>
                        <a:pt x="490" y="1048"/>
                      </a:lnTo>
                      <a:close/>
                      <a:moveTo>
                        <a:pt x="524" y="272"/>
                      </a:moveTo>
                      <a:cubicBezTo>
                        <a:pt x="385" y="272"/>
                        <a:pt x="272" y="385"/>
                        <a:pt x="272" y="524"/>
                      </a:cubicBezTo>
                      <a:cubicBezTo>
                        <a:pt x="272" y="663"/>
                        <a:pt x="385" y="775"/>
                        <a:pt x="524" y="775"/>
                      </a:cubicBezTo>
                      <a:cubicBezTo>
                        <a:pt x="663" y="775"/>
                        <a:pt x="775" y="663"/>
                        <a:pt x="775" y="524"/>
                      </a:cubicBezTo>
                      <a:cubicBezTo>
                        <a:pt x="775" y="385"/>
                        <a:pt x="663" y="272"/>
                        <a:pt x="524"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id="{9B068223-443A-401F-F05A-42A6889F706C}"/>
                    </a:ext>
                  </a:extLst>
                </p:cNvPr>
                <p:cNvSpPr>
                  <a:spLocks noEditPoints="1"/>
                </p:cNvSpPr>
                <p:nvPr/>
              </p:nvSpPr>
              <p:spPr bwMode="auto">
                <a:xfrm>
                  <a:off x="1387476" y="2247900"/>
                  <a:ext cx="2305050" cy="2305050"/>
                </a:xfrm>
                <a:custGeom>
                  <a:avLst/>
                  <a:gdLst>
                    <a:gd name="T0" fmla="*/ 957 w 968"/>
                    <a:gd name="T1" fmla="*/ 438 h 968"/>
                    <a:gd name="T2" fmla="*/ 858 w 968"/>
                    <a:gd name="T3" fmla="*/ 431 h 968"/>
                    <a:gd name="T4" fmla="*/ 786 w 968"/>
                    <a:gd name="T5" fmla="*/ 257 h 968"/>
                    <a:gd name="T6" fmla="*/ 851 w 968"/>
                    <a:gd name="T7" fmla="*/ 182 h 968"/>
                    <a:gd name="T8" fmla="*/ 850 w 968"/>
                    <a:gd name="T9" fmla="*/ 165 h 968"/>
                    <a:gd name="T10" fmla="*/ 802 w 968"/>
                    <a:gd name="T11" fmla="*/ 118 h 968"/>
                    <a:gd name="T12" fmla="*/ 786 w 968"/>
                    <a:gd name="T13" fmla="*/ 117 h 968"/>
                    <a:gd name="T14" fmla="*/ 711 w 968"/>
                    <a:gd name="T15" fmla="*/ 182 h 968"/>
                    <a:gd name="T16" fmla="*/ 537 w 968"/>
                    <a:gd name="T17" fmla="*/ 110 h 968"/>
                    <a:gd name="T18" fmla="*/ 530 w 968"/>
                    <a:gd name="T19" fmla="*/ 11 h 968"/>
                    <a:gd name="T20" fmla="*/ 518 w 968"/>
                    <a:gd name="T21" fmla="*/ 0 h 968"/>
                    <a:gd name="T22" fmla="*/ 450 w 968"/>
                    <a:gd name="T23" fmla="*/ 0 h 968"/>
                    <a:gd name="T24" fmla="*/ 438 w 968"/>
                    <a:gd name="T25" fmla="*/ 11 h 968"/>
                    <a:gd name="T26" fmla="*/ 431 w 968"/>
                    <a:gd name="T27" fmla="*/ 110 h 968"/>
                    <a:gd name="T28" fmla="*/ 257 w 968"/>
                    <a:gd name="T29" fmla="*/ 182 h 968"/>
                    <a:gd name="T30" fmla="*/ 182 w 968"/>
                    <a:gd name="T31" fmla="*/ 117 h 968"/>
                    <a:gd name="T32" fmla="*/ 165 w 968"/>
                    <a:gd name="T33" fmla="*/ 117 h 968"/>
                    <a:gd name="T34" fmla="*/ 117 w 968"/>
                    <a:gd name="T35" fmla="*/ 165 h 968"/>
                    <a:gd name="T36" fmla="*/ 117 w 968"/>
                    <a:gd name="T37" fmla="*/ 182 h 968"/>
                    <a:gd name="T38" fmla="*/ 182 w 968"/>
                    <a:gd name="T39" fmla="*/ 256 h 968"/>
                    <a:gd name="T40" fmla="*/ 110 w 968"/>
                    <a:gd name="T41" fmla="*/ 431 h 968"/>
                    <a:gd name="T42" fmla="*/ 11 w 968"/>
                    <a:gd name="T43" fmla="*/ 438 h 968"/>
                    <a:gd name="T44" fmla="*/ 0 w 968"/>
                    <a:gd name="T45" fmla="*/ 450 h 968"/>
                    <a:gd name="T46" fmla="*/ 0 w 968"/>
                    <a:gd name="T47" fmla="*/ 518 h 968"/>
                    <a:gd name="T48" fmla="*/ 11 w 968"/>
                    <a:gd name="T49" fmla="*/ 530 h 968"/>
                    <a:gd name="T50" fmla="*/ 109 w 968"/>
                    <a:gd name="T51" fmla="*/ 536 h 968"/>
                    <a:gd name="T52" fmla="*/ 182 w 968"/>
                    <a:gd name="T53" fmla="*/ 711 h 968"/>
                    <a:gd name="T54" fmla="*/ 117 w 968"/>
                    <a:gd name="T55" fmla="*/ 786 h 968"/>
                    <a:gd name="T56" fmla="*/ 117 w 968"/>
                    <a:gd name="T57" fmla="*/ 802 h 968"/>
                    <a:gd name="T58" fmla="*/ 165 w 968"/>
                    <a:gd name="T59" fmla="*/ 850 h 968"/>
                    <a:gd name="T60" fmla="*/ 182 w 968"/>
                    <a:gd name="T61" fmla="*/ 851 h 968"/>
                    <a:gd name="T62" fmla="*/ 256 w 968"/>
                    <a:gd name="T63" fmla="*/ 786 h 968"/>
                    <a:gd name="T64" fmla="*/ 431 w 968"/>
                    <a:gd name="T65" fmla="*/ 858 h 968"/>
                    <a:gd name="T66" fmla="*/ 438 w 968"/>
                    <a:gd name="T67" fmla="*/ 957 h 968"/>
                    <a:gd name="T68" fmla="*/ 450 w 968"/>
                    <a:gd name="T69" fmla="*/ 968 h 968"/>
                    <a:gd name="T70" fmla="*/ 518 w 968"/>
                    <a:gd name="T71" fmla="*/ 968 h 968"/>
                    <a:gd name="T72" fmla="*/ 530 w 968"/>
                    <a:gd name="T73" fmla="*/ 957 h 968"/>
                    <a:gd name="T74" fmla="*/ 536 w 968"/>
                    <a:gd name="T75" fmla="*/ 858 h 968"/>
                    <a:gd name="T76" fmla="*/ 711 w 968"/>
                    <a:gd name="T77" fmla="*/ 786 h 968"/>
                    <a:gd name="T78" fmla="*/ 786 w 968"/>
                    <a:gd name="T79" fmla="*/ 851 h 968"/>
                    <a:gd name="T80" fmla="*/ 802 w 968"/>
                    <a:gd name="T81" fmla="*/ 850 h 968"/>
                    <a:gd name="T82" fmla="*/ 850 w 968"/>
                    <a:gd name="T83" fmla="*/ 802 h 968"/>
                    <a:gd name="T84" fmla="*/ 851 w 968"/>
                    <a:gd name="T85" fmla="*/ 786 h 968"/>
                    <a:gd name="T86" fmla="*/ 786 w 968"/>
                    <a:gd name="T87" fmla="*/ 711 h 968"/>
                    <a:gd name="T88" fmla="*/ 858 w 968"/>
                    <a:gd name="T89" fmla="*/ 537 h 968"/>
                    <a:gd name="T90" fmla="*/ 957 w 968"/>
                    <a:gd name="T91" fmla="*/ 530 h 968"/>
                    <a:gd name="T92" fmla="*/ 968 w 968"/>
                    <a:gd name="T93" fmla="*/ 518 h 968"/>
                    <a:gd name="T94" fmla="*/ 968 w 968"/>
                    <a:gd name="T95" fmla="*/ 450 h 968"/>
                    <a:gd name="T96" fmla="*/ 957 w 968"/>
                    <a:gd name="T97" fmla="*/ 438 h 968"/>
                    <a:gd name="T98" fmla="*/ 484 w 968"/>
                    <a:gd name="T99" fmla="*/ 775 h 968"/>
                    <a:gd name="T100" fmla="*/ 192 w 968"/>
                    <a:gd name="T101" fmla="*/ 484 h 968"/>
                    <a:gd name="T102" fmla="*/ 484 w 968"/>
                    <a:gd name="T103" fmla="*/ 192 h 968"/>
                    <a:gd name="T104" fmla="*/ 775 w 968"/>
                    <a:gd name="T105" fmla="*/ 484 h 968"/>
                    <a:gd name="T106" fmla="*/ 484 w 968"/>
                    <a:gd name="T107" fmla="*/ 77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8" h="968">
                      <a:moveTo>
                        <a:pt x="957" y="438"/>
                      </a:moveTo>
                      <a:cubicBezTo>
                        <a:pt x="858" y="431"/>
                        <a:pt x="858" y="431"/>
                        <a:pt x="858" y="431"/>
                      </a:cubicBezTo>
                      <a:cubicBezTo>
                        <a:pt x="849" y="366"/>
                        <a:pt x="823" y="307"/>
                        <a:pt x="786" y="257"/>
                      </a:cubicBezTo>
                      <a:cubicBezTo>
                        <a:pt x="851" y="182"/>
                        <a:pt x="851" y="182"/>
                        <a:pt x="851" y="182"/>
                      </a:cubicBezTo>
                      <a:cubicBezTo>
                        <a:pt x="855" y="177"/>
                        <a:pt x="855" y="170"/>
                        <a:pt x="850" y="165"/>
                      </a:cubicBezTo>
                      <a:cubicBezTo>
                        <a:pt x="802" y="118"/>
                        <a:pt x="802" y="118"/>
                        <a:pt x="802" y="118"/>
                      </a:cubicBezTo>
                      <a:cubicBezTo>
                        <a:pt x="798" y="113"/>
                        <a:pt x="791" y="113"/>
                        <a:pt x="786" y="117"/>
                      </a:cubicBezTo>
                      <a:cubicBezTo>
                        <a:pt x="711" y="182"/>
                        <a:pt x="711" y="182"/>
                        <a:pt x="711" y="182"/>
                      </a:cubicBezTo>
                      <a:cubicBezTo>
                        <a:pt x="661" y="144"/>
                        <a:pt x="601" y="119"/>
                        <a:pt x="537" y="110"/>
                      </a:cubicBezTo>
                      <a:cubicBezTo>
                        <a:pt x="530" y="11"/>
                        <a:pt x="530" y="11"/>
                        <a:pt x="530" y="11"/>
                      </a:cubicBezTo>
                      <a:cubicBezTo>
                        <a:pt x="529" y="4"/>
                        <a:pt x="524" y="0"/>
                        <a:pt x="518" y="0"/>
                      </a:cubicBezTo>
                      <a:cubicBezTo>
                        <a:pt x="450" y="0"/>
                        <a:pt x="450" y="0"/>
                        <a:pt x="450" y="0"/>
                      </a:cubicBezTo>
                      <a:cubicBezTo>
                        <a:pt x="444" y="0"/>
                        <a:pt x="439" y="4"/>
                        <a:pt x="438" y="11"/>
                      </a:cubicBezTo>
                      <a:cubicBezTo>
                        <a:pt x="431" y="110"/>
                        <a:pt x="431" y="110"/>
                        <a:pt x="431" y="110"/>
                      </a:cubicBezTo>
                      <a:cubicBezTo>
                        <a:pt x="366" y="119"/>
                        <a:pt x="307" y="144"/>
                        <a:pt x="257" y="182"/>
                      </a:cubicBezTo>
                      <a:cubicBezTo>
                        <a:pt x="182" y="117"/>
                        <a:pt x="182" y="117"/>
                        <a:pt x="182" y="117"/>
                      </a:cubicBezTo>
                      <a:cubicBezTo>
                        <a:pt x="177" y="113"/>
                        <a:pt x="170" y="113"/>
                        <a:pt x="165" y="117"/>
                      </a:cubicBezTo>
                      <a:cubicBezTo>
                        <a:pt x="117" y="165"/>
                        <a:pt x="117" y="165"/>
                        <a:pt x="117" y="165"/>
                      </a:cubicBezTo>
                      <a:cubicBezTo>
                        <a:pt x="113" y="170"/>
                        <a:pt x="113" y="177"/>
                        <a:pt x="117" y="182"/>
                      </a:cubicBezTo>
                      <a:cubicBezTo>
                        <a:pt x="182" y="256"/>
                        <a:pt x="182" y="256"/>
                        <a:pt x="182" y="256"/>
                      </a:cubicBezTo>
                      <a:cubicBezTo>
                        <a:pt x="144" y="307"/>
                        <a:pt x="119" y="366"/>
                        <a:pt x="110" y="431"/>
                      </a:cubicBezTo>
                      <a:cubicBezTo>
                        <a:pt x="11" y="438"/>
                        <a:pt x="11" y="438"/>
                        <a:pt x="11" y="438"/>
                      </a:cubicBezTo>
                      <a:cubicBezTo>
                        <a:pt x="4" y="438"/>
                        <a:pt x="0" y="444"/>
                        <a:pt x="0" y="450"/>
                      </a:cubicBezTo>
                      <a:cubicBezTo>
                        <a:pt x="0" y="518"/>
                        <a:pt x="0" y="518"/>
                        <a:pt x="0" y="518"/>
                      </a:cubicBezTo>
                      <a:cubicBezTo>
                        <a:pt x="0" y="524"/>
                        <a:pt x="4" y="529"/>
                        <a:pt x="11" y="530"/>
                      </a:cubicBezTo>
                      <a:cubicBezTo>
                        <a:pt x="109" y="536"/>
                        <a:pt x="109" y="536"/>
                        <a:pt x="109" y="536"/>
                      </a:cubicBezTo>
                      <a:cubicBezTo>
                        <a:pt x="119" y="601"/>
                        <a:pt x="144" y="661"/>
                        <a:pt x="182" y="711"/>
                      </a:cubicBezTo>
                      <a:cubicBezTo>
                        <a:pt x="117" y="786"/>
                        <a:pt x="117" y="786"/>
                        <a:pt x="117" y="786"/>
                      </a:cubicBezTo>
                      <a:cubicBezTo>
                        <a:pt x="113" y="791"/>
                        <a:pt x="113" y="798"/>
                        <a:pt x="117" y="802"/>
                      </a:cubicBezTo>
                      <a:cubicBezTo>
                        <a:pt x="165" y="850"/>
                        <a:pt x="165" y="850"/>
                        <a:pt x="165" y="850"/>
                      </a:cubicBezTo>
                      <a:cubicBezTo>
                        <a:pt x="170" y="855"/>
                        <a:pt x="177" y="855"/>
                        <a:pt x="182" y="851"/>
                      </a:cubicBezTo>
                      <a:cubicBezTo>
                        <a:pt x="256" y="786"/>
                        <a:pt x="256" y="786"/>
                        <a:pt x="256" y="786"/>
                      </a:cubicBezTo>
                      <a:cubicBezTo>
                        <a:pt x="306" y="823"/>
                        <a:pt x="366" y="849"/>
                        <a:pt x="431" y="858"/>
                      </a:cubicBezTo>
                      <a:cubicBezTo>
                        <a:pt x="438" y="957"/>
                        <a:pt x="438" y="957"/>
                        <a:pt x="438" y="957"/>
                      </a:cubicBezTo>
                      <a:cubicBezTo>
                        <a:pt x="438" y="963"/>
                        <a:pt x="444" y="968"/>
                        <a:pt x="450" y="968"/>
                      </a:cubicBezTo>
                      <a:cubicBezTo>
                        <a:pt x="518" y="968"/>
                        <a:pt x="518" y="968"/>
                        <a:pt x="518" y="968"/>
                      </a:cubicBezTo>
                      <a:cubicBezTo>
                        <a:pt x="524" y="968"/>
                        <a:pt x="529" y="963"/>
                        <a:pt x="530" y="957"/>
                      </a:cubicBezTo>
                      <a:cubicBezTo>
                        <a:pt x="536" y="858"/>
                        <a:pt x="536" y="858"/>
                        <a:pt x="536" y="858"/>
                      </a:cubicBezTo>
                      <a:cubicBezTo>
                        <a:pt x="601" y="849"/>
                        <a:pt x="661" y="824"/>
                        <a:pt x="711" y="786"/>
                      </a:cubicBezTo>
                      <a:cubicBezTo>
                        <a:pt x="786" y="851"/>
                        <a:pt x="786" y="851"/>
                        <a:pt x="786" y="851"/>
                      </a:cubicBezTo>
                      <a:cubicBezTo>
                        <a:pt x="791" y="855"/>
                        <a:pt x="798" y="855"/>
                        <a:pt x="802" y="850"/>
                      </a:cubicBezTo>
                      <a:cubicBezTo>
                        <a:pt x="850" y="802"/>
                        <a:pt x="850" y="802"/>
                        <a:pt x="850" y="802"/>
                      </a:cubicBezTo>
                      <a:cubicBezTo>
                        <a:pt x="855" y="798"/>
                        <a:pt x="855" y="791"/>
                        <a:pt x="851" y="786"/>
                      </a:cubicBezTo>
                      <a:cubicBezTo>
                        <a:pt x="786" y="711"/>
                        <a:pt x="786" y="711"/>
                        <a:pt x="786" y="711"/>
                      </a:cubicBezTo>
                      <a:cubicBezTo>
                        <a:pt x="823" y="661"/>
                        <a:pt x="849" y="602"/>
                        <a:pt x="858" y="537"/>
                      </a:cubicBezTo>
                      <a:cubicBezTo>
                        <a:pt x="957" y="530"/>
                        <a:pt x="957" y="530"/>
                        <a:pt x="957" y="530"/>
                      </a:cubicBezTo>
                      <a:cubicBezTo>
                        <a:pt x="963" y="529"/>
                        <a:pt x="968" y="524"/>
                        <a:pt x="968" y="518"/>
                      </a:cubicBezTo>
                      <a:cubicBezTo>
                        <a:pt x="968" y="450"/>
                        <a:pt x="968" y="450"/>
                        <a:pt x="968" y="450"/>
                      </a:cubicBezTo>
                      <a:cubicBezTo>
                        <a:pt x="968" y="444"/>
                        <a:pt x="963" y="439"/>
                        <a:pt x="957" y="438"/>
                      </a:cubicBezTo>
                      <a:close/>
                      <a:moveTo>
                        <a:pt x="484" y="775"/>
                      </a:moveTo>
                      <a:cubicBezTo>
                        <a:pt x="323" y="775"/>
                        <a:pt x="192" y="645"/>
                        <a:pt x="192" y="484"/>
                      </a:cubicBezTo>
                      <a:cubicBezTo>
                        <a:pt x="192" y="323"/>
                        <a:pt x="323" y="192"/>
                        <a:pt x="484" y="192"/>
                      </a:cubicBezTo>
                      <a:cubicBezTo>
                        <a:pt x="645" y="192"/>
                        <a:pt x="775" y="323"/>
                        <a:pt x="775" y="484"/>
                      </a:cubicBezTo>
                      <a:cubicBezTo>
                        <a:pt x="775" y="645"/>
                        <a:pt x="645" y="775"/>
                        <a:pt x="484" y="7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32">
                <a:extLst>
                  <a:ext uri="{FF2B5EF4-FFF2-40B4-BE49-F238E27FC236}">
                    <a16:creationId xmlns:a16="http://schemas.microsoft.com/office/drawing/2014/main" id="{395366C6-2609-EA6F-1C87-7617759833BB}"/>
                  </a:ext>
                </a:extLst>
              </p:cNvPr>
              <p:cNvGrpSpPr/>
              <p:nvPr/>
            </p:nvGrpSpPr>
            <p:grpSpPr>
              <a:xfrm>
                <a:off x="2132773" y="2655700"/>
                <a:ext cx="812800" cy="814388"/>
                <a:chOff x="2133601" y="2994025"/>
                <a:chExt cx="812800" cy="814388"/>
              </a:xfrm>
              <a:solidFill>
                <a:srgbClr val="F59332"/>
              </a:solidFill>
            </p:grpSpPr>
            <p:sp>
              <p:nvSpPr>
                <p:cNvPr id="34" name="Oval 8">
                  <a:extLst>
                    <a:ext uri="{FF2B5EF4-FFF2-40B4-BE49-F238E27FC236}">
                      <a16:creationId xmlns:a16="http://schemas.microsoft.com/office/drawing/2014/main" id="{AAA022DB-8500-3A25-AAF5-2FDBB289F54E}"/>
                    </a:ext>
                  </a:extLst>
                </p:cNvPr>
                <p:cNvSpPr>
                  <a:spLocks noChangeArrowheads="1"/>
                </p:cNvSpPr>
                <p:nvPr/>
              </p:nvSpPr>
              <p:spPr bwMode="auto">
                <a:xfrm>
                  <a:off x="2133601" y="2994025"/>
                  <a:ext cx="812800" cy="814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Oval 10">
                  <a:extLst>
                    <a:ext uri="{FF2B5EF4-FFF2-40B4-BE49-F238E27FC236}">
                      <a16:creationId xmlns:a16="http://schemas.microsoft.com/office/drawing/2014/main" id="{8AAAE0C0-C20E-9B43-FDCC-A7C4A0F3E2F8}"/>
                    </a:ext>
                  </a:extLst>
                </p:cNvPr>
                <p:cNvSpPr>
                  <a:spLocks noChangeArrowheads="1"/>
                </p:cNvSpPr>
                <p:nvPr/>
              </p:nvSpPr>
              <p:spPr bwMode="auto">
                <a:xfrm>
                  <a:off x="2254251" y="3114675"/>
                  <a:ext cx="571500" cy="571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53" name="TextBox 52">
              <a:extLst>
                <a:ext uri="{FF2B5EF4-FFF2-40B4-BE49-F238E27FC236}">
                  <a16:creationId xmlns:a16="http://schemas.microsoft.com/office/drawing/2014/main" id="{0335B2F6-FF46-8B3A-AB96-8D4DAD55ED5D}"/>
                </a:ext>
              </a:extLst>
            </p:cNvPr>
            <p:cNvSpPr txBox="1"/>
            <p:nvPr/>
          </p:nvSpPr>
          <p:spPr>
            <a:xfrm>
              <a:off x="1080036" y="3272735"/>
              <a:ext cx="2531033" cy="646331"/>
            </a:xfrm>
            <a:prstGeom prst="rect">
              <a:avLst/>
            </a:prstGeom>
            <a:noFill/>
          </p:spPr>
          <p:txBody>
            <a:bodyPr wrap="square" rtlCol="0">
              <a:spAutoFit/>
            </a:bodyPr>
            <a:lstStyle/>
            <a:p>
              <a:pPr algn="ctr"/>
              <a:r>
                <a:rPr lang="en-US" dirty="0">
                  <a:solidFill>
                    <a:schemeClr val="bg2">
                      <a:lumMod val="25000"/>
                    </a:schemeClr>
                  </a:solidFill>
                </a:rPr>
                <a:t>2 days in school</a:t>
              </a:r>
            </a:p>
            <a:p>
              <a:pPr algn="ctr"/>
              <a:r>
                <a:rPr lang="en-US" dirty="0">
                  <a:solidFill>
                    <a:schemeClr val="bg2">
                      <a:lumMod val="25000"/>
                    </a:schemeClr>
                  </a:solidFill>
                </a:rPr>
                <a:t>(Wednesday &amp; Friday)</a:t>
              </a:r>
            </a:p>
          </p:txBody>
        </p:sp>
      </p:grpSp>
      <p:grpSp>
        <p:nvGrpSpPr>
          <p:cNvPr id="81" name="Group 80">
            <a:extLst>
              <a:ext uri="{FF2B5EF4-FFF2-40B4-BE49-F238E27FC236}">
                <a16:creationId xmlns:a16="http://schemas.microsoft.com/office/drawing/2014/main" id="{432C5C18-DE37-1D9B-0EFC-20ECC337F86D}"/>
              </a:ext>
            </a:extLst>
          </p:cNvPr>
          <p:cNvGrpSpPr/>
          <p:nvPr/>
        </p:nvGrpSpPr>
        <p:grpSpPr>
          <a:xfrm>
            <a:off x="3097600" y="2008231"/>
            <a:ext cx="2630711" cy="2503330"/>
            <a:chOff x="3667673" y="1688063"/>
            <a:chExt cx="2630711" cy="2503330"/>
          </a:xfrm>
        </p:grpSpPr>
        <p:sp>
          <p:nvSpPr>
            <p:cNvPr id="49" name="TextBox 48">
              <a:extLst>
                <a:ext uri="{FF2B5EF4-FFF2-40B4-BE49-F238E27FC236}">
                  <a16:creationId xmlns:a16="http://schemas.microsoft.com/office/drawing/2014/main" id="{605831F6-393B-BF9F-E1C1-761906B0F9BC}"/>
                </a:ext>
              </a:extLst>
            </p:cNvPr>
            <p:cNvSpPr txBox="1"/>
            <p:nvPr/>
          </p:nvSpPr>
          <p:spPr>
            <a:xfrm>
              <a:off x="3667673" y="3268063"/>
              <a:ext cx="2630711" cy="923330"/>
            </a:xfrm>
            <a:prstGeom prst="rect">
              <a:avLst/>
            </a:prstGeom>
            <a:noFill/>
          </p:spPr>
          <p:txBody>
            <a:bodyPr wrap="square" rtlCol="0">
              <a:spAutoFit/>
            </a:bodyPr>
            <a:lstStyle/>
            <a:p>
              <a:pPr algn="ctr"/>
              <a:r>
                <a:rPr lang="en-US" dirty="0">
                  <a:solidFill>
                    <a:schemeClr val="bg2">
                      <a:lumMod val="25000"/>
                    </a:schemeClr>
                  </a:solidFill>
                </a:rPr>
                <a:t>Limited SEND support resources within the school</a:t>
              </a:r>
            </a:p>
          </p:txBody>
        </p:sp>
        <p:grpSp>
          <p:nvGrpSpPr>
            <p:cNvPr id="55" name="Group 54">
              <a:extLst>
                <a:ext uri="{FF2B5EF4-FFF2-40B4-BE49-F238E27FC236}">
                  <a16:creationId xmlns:a16="http://schemas.microsoft.com/office/drawing/2014/main" id="{AB832ED4-0E53-C799-E4EE-02907185B977}"/>
                </a:ext>
              </a:extLst>
            </p:cNvPr>
            <p:cNvGrpSpPr/>
            <p:nvPr/>
          </p:nvGrpSpPr>
          <p:grpSpPr>
            <a:xfrm>
              <a:off x="4261480" y="1688063"/>
              <a:ext cx="1381447" cy="1361105"/>
              <a:chOff x="1291398" y="1814325"/>
              <a:chExt cx="2495550" cy="2495550"/>
            </a:xfrm>
          </p:grpSpPr>
          <p:grpSp>
            <p:nvGrpSpPr>
              <p:cNvPr id="56" name="Group 55">
                <a:extLst>
                  <a:ext uri="{FF2B5EF4-FFF2-40B4-BE49-F238E27FC236}">
                    <a16:creationId xmlns:a16="http://schemas.microsoft.com/office/drawing/2014/main" id="{2F341229-E2CA-6581-310B-FFD79CF60195}"/>
                  </a:ext>
                </a:extLst>
              </p:cNvPr>
              <p:cNvGrpSpPr/>
              <p:nvPr/>
            </p:nvGrpSpPr>
            <p:grpSpPr>
              <a:xfrm>
                <a:off x="1291398" y="1814325"/>
                <a:ext cx="2495550" cy="2495550"/>
                <a:chOff x="1292226" y="2152650"/>
                <a:chExt cx="2495550" cy="2495550"/>
              </a:xfrm>
              <a:solidFill>
                <a:srgbClr val="F59332"/>
              </a:solidFill>
            </p:grpSpPr>
            <p:sp>
              <p:nvSpPr>
                <p:cNvPr id="60" name="Freeform 6">
                  <a:extLst>
                    <a:ext uri="{FF2B5EF4-FFF2-40B4-BE49-F238E27FC236}">
                      <a16:creationId xmlns:a16="http://schemas.microsoft.com/office/drawing/2014/main" id="{6D2B26DD-9DCC-60A9-D910-CC660CA6C78D}"/>
                    </a:ext>
                  </a:extLst>
                </p:cNvPr>
                <p:cNvSpPr>
                  <a:spLocks noEditPoints="1"/>
                </p:cNvSpPr>
                <p:nvPr/>
              </p:nvSpPr>
              <p:spPr bwMode="auto">
                <a:xfrm>
                  <a:off x="1292226" y="2152650"/>
                  <a:ext cx="2495550" cy="2495550"/>
                </a:xfrm>
                <a:custGeom>
                  <a:avLst/>
                  <a:gdLst>
                    <a:gd name="T0" fmla="*/ 490 w 1048"/>
                    <a:gd name="T1" fmla="*/ 1048 h 1048"/>
                    <a:gd name="T2" fmla="*/ 438 w 1048"/>
                    <a:gd name="T3" fmla="*/ 1000 h 1048"/>
                    <a:gd name="T4" fmla="*/ 433 w 1048"/>
                    <a:gd name="T5" fmla="*/ 932 h 1048"/>
                    <a:gd name="T6" fmla="*/ 299 w 1048"/>
                    <a:gd name="T7" fmla="*/ 876 h 1048"/>
                    <a:gd name="T8" fmla="*/ 248 w 1048"/>
                    <a:gd name="T9" fmla="*/ 921 h 1048"/>
                    <a:gd name="T10" fmla="*/ 214 w 1048"/>
                    <a:gd name="T11" fmla="*/ 934 h 1048"/>
                    <a:gd name="T12" fmla="*/ 177 w 1048"/>
                    <a:gd name="T13" fmla="*/ 919 h 1048"/>
                    <a:gd name="T14" fmla="*/ 129 w 1048"/>
                    <a:gd name="T15" fmla="*/ 871 h 1048"/>
                    <a:gd name="T16" fmla="*/ 127 w 1048"/>
                    <a:gd name="T17" fmla="*/ 800 h 1048"/>
                    <a:gd name="T18" fmla="*/ 171 w 1048"/>
                    <a:gd name="T19" fmla="*/ 748 h 1048"/>
                    <a:gd name="T20" fmla="*/ 116 w 1048"/>
                    <a:gd name="T21" fmla="*/ 614 h 1048"/>
                    <a:gd name="T22" fmla="*/ 48 w 1048"/>
                    <a:gd name="T23" fmla="*/ 610 h 1048"/>
                    <a:gd name="T24" fmla="*/ 0 w 1048"/>
                    <a:gd name="T25" fmla="*/ 558 h 1048"/>
                    <a:gd name="T26" fmla="*/ 0 w 1048"/>
                    <a:gd name="T27" fmla="*/ 490 h 1048"/>
                    <a:gd name="T28" fmla="*/ 48 w 1048"/>
                    <a:gd name="T29" fmla="*/ 438 h 1048"/>
                    <a:gd name="T30" fmla="*/ 116 w 1048"/>
                    <a:gd name="T31" fmla="*/ 433 h 1048"/>
                    <a:gd name="T32" fmla="*/ 171 w 1048"/>
                    <a:gd name="T33" fmla="*/ 299 h 1048"/>
                    <a:gd name="T34" fmla="*/ 127 w 1048"/>
                    <a:gd name="T35" fmla="*/ 248 h 1048"/>
                    <a:gd name="T36" fmla="*/ 129 w 1048"/>
                    <a:gd name="T37" fmla="*/ 177 h 1048"/>
                    <a:gd name="T38" fmla="*/ 177 w 1048"/>
                    <a:gd name="T39" fmla="*/ 129 h 1048"/>
                    <a:gd name="T40" fmla="*/ 214 w 1048"/>
                    <a:gd name="T41" fmla="*/ 114 h 1048"/>
                    <a:gd name="T42" fmla="*/ 248 w 1048"/>
                    <a:gd name="T43" fmla="*/ 127 h 1048"/>
                    <a:gd name="T44" fmla="*/ 299 w 1048"/>
                    <a:gd name="T45" fmla="*/ 171 h 1048"/>
                    <a:gd name="T46" fmla="*/ 434 w 1048"/>
                    <a:gd name="T47" fmla="*/ 116 h 1048"/>
                    <a:gd name="T48" fmla="*/ 438 w 1048"/>
                    <a:gd name="T49" fmla="*/ 48 h 1048"/>
                    <a:gd name="T50" fmla="*/ 490 w 1048"/>
                    <a:gd name="T51" fmla="*/ 0 h 1048"/>
                    <a:gd name="T52" fmla="*/ 558 w 1048"/>
                    <a:gd name="T53" fmla="*/ 0 h 1048"/>
                    <a:gd name="T54" fmla="*/ 610 w 1048"/>
                    <a:gd name="T55" fmla="*/ 48 h 1048"/>
                    <a:gd name="T56" fmla="*/ 614 w 1048"/>
                    <a:gd name="T57" fmla="*/ 116 h 1048"/>
                    <a:gd name="T58" fmla="*/ 748 w 1048"/>
                    <a:gd name="T59" fmla="*/ 172 h 1048"/>
                    <a:gd name="T60" fmla="*/ 800 w 1048"/>
                    <a:gd name="T61" fmla="*/ 127 h 1048"/>
                    <a:gd name="T62" fmla="*/ 834 w 1048"/>
                    <a:gd name="T63" fmla="*/ 114 h 1048"/>
                    <a:gd name="T64" fmla="*/ 871 w 1048"/>
                    <a:gd name="T65" fmla="*/ 129 h 1048"/>
                    <a:gd name="T66" fmla="*/ 919 w 1048"/>
                    <a:gd name="T67" fmla="*/ 177 h 1048"/>
                    <a:gd name="T68" fmla="*/ 921 w 1048"/>
                    <a:gd name="T69" fmla="*/ 248 h 1048"/>
                    <a:gd name="T70" fmla="*/ 876 w 1048"/>
                    <a:gd name="T71" fmla="*/ 299 h 1048"/>
                    <a:gd name="T72" fmla="*/ 932 w 1048"/>
                    <a:gd name="T73" fmla="*/ 434 h 1048"/>
                    <a:gd name="T74" fmla="*/ 1000 w 1048"/>
                    <a:gd name="T75" fmla="*/ 438 h 1048"/>
                    <a:gd name="T76" fmla="*/ 1048 w 1048"/>
                    <a:gd name="T77" fmla="*/ 490 h 1048"/>
                    <a:gd name="T78" fmla="*/ 1048 w 1048"/>
                    <a:gd name="T79" fmla="*/ 558 h 1048"/>
                    <a:gd name="T80" fmla="*/ 1000 w 1048"/>
                    <a:gd name="T81" fmla="*/ 610 h 1048"/>
                    <a:gd name="T82" fmla="*/ 932 w 1048"/>
                    <a:gd name="T83" fmla="*/ 614 h 1048"/>
                    <a:gd name="T84" fmla="*/ 876 w 1048"/>
                    <a:gd name="T85" fmla="*/ 749 h 1048"/>
                    <a:gd name="T86" fmla="*/ 921 w 1048"/>
                    <a:gd name="T87" fmla="*/ 800 h 1048"/>
                    <a:gd name="T88" fmla="*/ 918 w 1048"/>
                    <a:gd name="T89" fmla="*/ 871 h 1048"/>
                    <a:gd name="T90" fmla="*/ 871 w 1048"/>
                    <a:gd name="T91" fmla="*/ 919 h 1048"/>
                    <a:gd name="T92" fmla="*/ 834 w 1048"/>
                    <a:gd name="T93" fmla="*/ 934 h 1048"/>
                    <a:gd name="T94" fmla="*/ 834 w 1048"/>
                    <a:gd name="T95" fmla="*/ 934 h 1048"/>
                    <a:gd name="T96" fmla="*/ 800 w 1048"/>
                    <a:gd name="T97" fmla="*/ 921 h 1048"/>
                    <a:gd name="T98" fmla="*/ 748 w 1048"/>
                    <a:gd name="T99" fmla="*/ 876 h 1048"/>
                    <a:gd name="T100" fmla="*/ 614 w 1048"/>
                    <a:gd name="T101" fmla="*/ 932 h 1048"/>
                    <a:gd name="T102" fmla="*/ 610 w 1048"/>
                    <a:gd name="T103" fmla="*/ 1000 h 1048"/>
                    <a:gd name="T104" fmla="*/ 558 w 1048"/>
                    <a:gd name="T105" fmla="*/ 1048 h 1048"/>
                    <a:gd name="T106" fmla="*/ 490 w 1048"/>
                    <a:gd name="T107" fmla="*/ 1048 h 1048"/>
                    <a:gd name="T108" fmla="*/ 524 w 1048"/>
                    <a:gd name="T109" fmla="*/ 272 h 1048"/>
                    <a:gd name="T110" fmla="*/ 272 w 1048"/>
                    <a:gd name="T111" fmla="*/ 524 h 1048"/>
                    <a:gd name="T112" fmla="*/ 524 w 1048"/>
                    <a:gd name="T113" fmla="*/ 775 h 1048"/>
                    <a:gd name="T114" fmla="*/ 775 w 1048"/>
                    <a:gd name="T115" fmla="*/ 524 h 1048"/>
                    <a:gd name="T116" fmla="*/ 524 w 1048"/>
                    <a:gd name="T117" fmla="*/ 2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8" h="1048">
                      <a:moveTo>
                        <a:pt x="490" y="1048"/>
                      </a:moveTo>
                      <a:cubicBezTo>
                        <a:pt x="463" y="1048"/>
                        <a:pt x="440" y="1027"/>
                        <a:pt x="438" y="1000"/>
                      </a:cubicBezTo>
                      <a:cubicBezTo>
                        <a:pt x="433" y="932"/>
                        <a:pt x="433" y="932"/>
                        <a:pt x="433" y="932"/>
                      </a:cubicBezTo>
                      <a:cubicBezTo>
                        <a:pt x="386" y="921"/>
                        <a:pt x="340" y="903"/>
                        <a:pt x="299" y="876"/>
                      </a:cubicBezTo>
                      <a:cubicBezTo>
                        <a:pt x="248" y="921"/>
                        <a:pt x="248" y="921"/>
                        <a:pt x="248" y="921"/>
                      </a:cubicBezTo>
                      <a:cubicBezTo>
                        <a:pt x="238" y="929"/>
                        <a:pt x="226" y="934"/>
                        <a:pt x="214" y="934"/>
                      </a:cubicBezTo>
                      <a:cubicBezTo>
                        <a:pt x="200" y="934"/>
                        <a:pt x="187" y="928"/>
                        <a:pt x="177" y="919"/>
                      </a:cubicBezTo>
                      <a:cubicBezTo>
                        <a:pt x="129" y="871"/>
                        <a:pt x="129" y="871"/>
                        <a:pt x="129" y="871"/>
                      </a:cubicBezTo>
                      <a:cubicBezTo>
                        <a:pt x="110" y="851"/>
                        <a:pt x="109" y="820"/>
                        <a:pt x="127" y="800"/>
                      </a:cubicBezTo>
                      <a:cubicBezTo>
                        <a:pt x="171" y="748"/>
                        <a:pt x="171" y="748"/>
                        <a:pt x="171" y="748"/>
                      </a:cubicBezTo>
                      <a:cubicBezTo>
                        <a:pt x="145" y="707"/>
                        <a:pt x="126" y="662"/>
                        <a:pt x="116" y="614"/>
                      </a:cubicBezTo>
                      <a:cubicBezTo>
                        <a:pt x="48" y="610"/>
                        <a:pt x="48" y="610"/>
                        <a:pt x="48" y="610"/>
                      </a:cubicBezTo>
                      <a:cubicBezTo>
                        <a:pt x="21" y="608"/>
                        <a:pt x="0" y="585"/>
                        <a:pt x="0" y="558"/>
                      </a:cubicBezTo>
                      <a:cubicBezTo>
                        <a:pt x="0" y="490"/>
                        <a:pt x="0" y="490"/>
                        <a:pt x="0" y="490"/>
                      </a:cubicBezTo>
                      <a:cubicBezTo>
                        <a:pt x="0" y="463"/>
                        <a:pt x="21" y="440"/>
                        <a:pt x="48" y="438"/>
                      </a:cubicBezTo>
                      <a:cubicBezTo>
                        <a:pt x="116" y="433"/>
                        <a:pt x="116" y="433"/>
                        <a:pt x="116" y="433"/>
                      </a:cubicBezTo>
                      <a:cubicBezTo>
                        <a:pt x="126" y="386"/>
                        <a:pt x="145" y="340"/>
                        <a:pt x="171" y="299"/>
                      </a:cubicBezTo>
                      <a:cubicBezTo>
                        <a:pt x="127" y="248"/>
                        <a:pt x="127" y="248"/>
                        <a:pt x="127" y="248"/>
                      </a:cubicBezTo>
                      <a:cubicBezTo>
                        <a:pt x="109" y="227"/>
                        <a:pt x="110" y="196"/>
                        <a:pt x="129" y="177"/>
                      </a:cubicBezTo>
                      <a:cubicBezTo>
                        <a:pt x="177" y="129"/>
                        <a:pt x="177" y="129"/>
                        <a:pt x="177" y="129"/>
                      </a:cubicBezTo>
                      <a:cubicBezTo>
                        <a:pt x="187" y="119"/>
                        <a:pt x="200" y="114"/>
                        <a:pt x="214" y="114"/>
                      </a:cubicBezTo>
                      <a:cubicBezTo>
                        <a:pt x="226" y="114"/>
                        <a:pt x="239" y="118"/>
                        <a:pt x="248" y="127"/>
                      </a:cubicBezTo>
                      <a:cubicBezTo>
                        <a:pt x="299" y="171"/>
                        <a:pt x="299" y="171"/>
                        <a:pt x="299" y="171"/>
                      </a:cubicBezTo>
                      <a:cubicBezTo>
                        <a:pt x="340" y="145"/>
                        <a:pt x="386" y="126"/>
                        <a:pt x="434" y="116"/>
                      </a:cubicBezTo>
                      <a:cubicBezTo>
                        <a:pt x="438" y="48"/>
                        <a:pt x="438" y="48"/>
                        <a:pt x="438" y="48"/>
                      </a:cubicBezTo>
                      <a:cubicBezTo>
                        <a:pt x="440" y="21"/>
                        <a:pt x="463" y="0"/>
                        <a:pt x="490" y="0"/>
                      </a:cubicBezTo>
                      <a:cubicBezTo>
                        <a:pt x="558" y="0"/>
                        <a:pt x="558" y="0"/>
                        <a:pt x="558" y="0"/>
                      </a:cubicBezTo>
                      <a:cubicBezTo>
                        <a:pt x="585" y="0"/>
                        <a:pt x="608" y="21"/>
                        <a:pt x="610" y="48"/>
                      </a:cubicBezTo>
                      <a:cubicBezTo>
                        <a:pt x="614" y="116"/>
                        <a:pt x="614" y="116"/>
                        <a:pt x="614" y="116"/>
                      </a:cubicBezTo>
                      <a:cubicBezTo>
                        <a:pt x="662" y="126"/>
                        <a:pt x="707" y="145"/>
                        <a:pt x="748" y="172"/>
                      </a:cubicBezTo>
                      <a:cubicBezTo>
                        <a:pt x="800" y="127"/>
                        <a:pt x="800" y="127"/>
                        <a:pt x="800" y="127"/>
                      </a:cubicBezTo>
                      <a:cubicBezTo>
                        <a:pt x="809" y="119"/>
                        <a:pt x="821" y="114"/>
                        <a:pt x="834" y="114"/>
                      </a:cubicBezTo>
                      <a:cubicBezTo>
                        <a:pt x="848" y="114"/>
                        <a:pt x="861" y="119"/>
                        <a:pt x="871" y="129"/>
                      </a:cubicBezTo>
                      <a:cubicBezTo>
                        <a:pt x="919" y="177"/>
                        <a:pt x="919" y="177"/>
                        <a:pt x="919" y="177"/>
                      </a:cubicBezTo>
                      <a:cubicBezTo>
                        <a:pt x="938" y="196"/>
                        <a:pt x="939" y="228"/>
                        <a:pt x="921" y="248"/>
                      </a:cubicBezTo>
                      <a:cubicBezTo>
                        <a:pt x="876" y="299"/>
                        <a:pt x="876" y="299"/>
                        <a:pt x="876" y="299"/>
                      </a:cubicBezTo>
                      <a:cubicBezTo>
                        <a:pt x="903" y="341"/>
                        <a:pt x="921" y="386"/>
                        <a:pt x="932" y="434"/>
                      </a:cubicBezTo>
                      <a:cubicBezTo>
                        <a:pt x="1000" y="438"/>
                        <a:pt x="1000" y="438"/>
                        <a:pt x="1000" y="438"/>
                      </a:cubicBezTo>
                      <a:cubicBezTo>
                        <a:pt x="1027" y="440"/>
                        <a:pt x="1048" y="463"/>
                        <a:pt x="1048" y="490"/>
                      </a:cubicBezTo>
                      <a:cubicBezTo>
                        <a:pt x="1048" y="558"/>
                        <a:pt x="1048" y="558"/>
                        <a:pt x="1048" y="558"/>
                      </a:cubicBezTo>
                      <a:cubicBezTo>
                        <a:pt x="1048" y="585"/>
                        <a:pt x="1027" y="608"/>
                        <a:pt x="1000" y="610"/>
                      </a:cubicBezTo>
                      <a:cubicBezTo>
                        <a:pt x="932" y="614"/>
                        <a:pt x="932" y="614"/>
                        <a:pt x="932" y="614"/>
                      </a:cubicBezTo>
                      <a:cubicBezTo>
                        <a:pt x="921" y="662"/>
                        <a:pt x="902" y="707"/>
                        <a:pt x="876" y="749"/>
                      </a:cubicBezTo>
                      <a:cubicBezTo>
                        <a:pt x="921" y="800"/>
                        <a:pt x="921" y="800"/>
                        <a:pt x="921" y="800"/>
                      </a:cubicBezTo>
                      <a:cubicBezTo>
                        <a:pt x="939" y="820"/>
                        <a:pt x="938" y="852"/>
                        <a:pt x="918" y="871"/>
                      </a:cubicBezTo>
                      <a:cubicBezTo>
                        <a:pt x="871" y="919"/>
                        <a:pt x="871" y="919"/>
                        <a:pt x="871" y="919"/>
                      </a:cubicBezTo>
                      <a:cubicBezTo>
                        <a:pt x="861" y="928"/>
                        <a:pt x="848" y="934"/>
                        <a:pt x="834" y="934"/>
                      </a:cubicBezTo>
                      <a:cubicBezTo>
                        <a:pt x="834" y="934"/>
                        <a:pt x="834" y="934"/>
                        <a:pt x="834" y="934"/>
                      </a:cubicBezTo>
                      <a:cubicBezTo>
                        <a:pt x="821" y="934"/>
                        <a:pt x="809" y="929"/>
                        <a:pt x="800" y="921"/>
                      </a:cubicBezTo>
                      <a:cubicBezTo>
                        <a:pt x="748" y="876"/>
                        <a:pt x="748" y="876"/>
                        <a:pt x="748" y="876"/>
                      </a:cubicBezTo>
                      <a:cubicBezTo>
                        <a:pt x="707" y="903"/>
                        <a:pt x="662" y="921"/>
                        <a:pt x="614" y="932"/>
                      </a:cubicBezTo>
                      <a:cubicBezTo>
                        <a:pt x="610" y="1000"/>
                        <a:pt x="610" y="1000"/>
                        <a:pt x="610" y="1000"/>
                      </a:cubicBezTo>
                      <a:cubicBezTo>
                        <a:pt x="608" y="1027"/>
                        <a:pt x="585" y="1048"/>
                        <a:pt x="558" y="1048"/>
                      </a:cubicBezTo>
                      <a:lnTo>
                        <a:pt x="490" y="1048"/>
                      </a:lnTo>
                      <a:close/>
                      <a:moveTo>
                        <a:pt x="524" y="272"/>
                      </a:moveTo>
                      <a:cubicBezTo>
                        <a:pt x="385" y="272"/>
                        <a:pt x="272" y="385"/>
                        <a:pt x="272" y="524"/>
                      </a:cubicBezTo>
                      <a:cubicBezTo>
                        <a:pt x="272" y="663"/>
                        <a:pt x="385" y="775"/>
                        <a:pt x="524" y="775"/>
                      </a:cubicBezTo>
                      <a:cubicBezTo>
                        <a:pt x="663" y="775"/>
                        <a:pt x="775" y="663"/>
                        <a:pt x="775" y="524"/>
                      </a:cubicBezTo>
                      <a:cubicBezTo>
                        <a:pt x="775" y="385"/>
                        <a:pt x="663" y="272"/>
                        <a:pt x="524"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1">
                  <a:extLst>
                    <a:ext uri="{FF2B5EF4-FFF2-40B4-BE49-F238E27FC236}">
                      <a16:creationId xmlns:a16="http://schemas.microsoft.com/office/drawing/2014/main" id="{678B12AA-ED4B-92AB-2979-EE67CD544DD1}"/>
                    </a:ext>
                  </a:extLst>
                </p:cNvPr>
                <p:cNvSpPr>
                  <a:spLocks noEditPoints="1"/>
                </p:cNvSpPr>
                <p:nvPr/>
              </p:nvSpPr>
              <p:spPr bwMode="auto">
                <a:xfrm>
                  <a:off x="1387476" y="2247900"/>
                  <a:ext cx="2305050" cy="2305050"/>
                </a:xfrm>
                <a:custGeom>
                  <a:avLst/>
                  <a:gdLst>
                    <a:gd name="T0" fmla="*/ 957 w 968"/>
                    <a:gd name="T1" fmla="*/ 438 h 968"/>
                    <a:gd name="T2" fmla="*/ 858 w 968"/>
                    <a:gd name="T3" fmla="*/ 431 h 968"/>
                    <a:gd name="T4" fmla="*/ 786 w 968"/>
                    <a:gd name="T5" fmla="*/ 257 h 968"/>
                    <a:gd name="T6" fmla="*/ 851 w 968"/>
                    <a:gd name="T7" fmla="*/ 182 h 968"/>
                    <a:gd name="T8" fmla="*/ 850 w 968"/>
                    <a:gd name="T9" fmla="*/ 165 h 968"/>
                    <a:gd name="T10" fmla="*/ 802 w 968"/>
                    <a:gd name="T11" fmla="*/ 118 h 968"/>
                    <a:gd name="T12" fmla="*/ 786 w 968"/>
                    <a:gd name="T13" fmla="*/ 117 h 968"/>
                    <a:gd name="T14" fmla="*/ 711 w 968"/>
                    <a:gd name="T15" fmla="*/ 182 h 968"/>
                    <a:gd name="T16" fmla="*/ 537 w 968"/>
                    <a:gd name="T17" fmla="*/ 110 h 968"/>
                    <a:gd name="T18" fmla="*/ 530 w 968"/>
                    <a:gd name="T19" fmla="*/ 11 h 968"/>
                    <a:gd name="T20" fmla="*/ 518 w 968"/>
                    <a:gd name="T21" fmla="*/ 0 h 968"/>
                    <a:gd name="T22" fmla="*/ 450 w 968"/>
                    <a:gd name="T23" fmla="*/ 0 h 968"/>
                    <a:gd name="T24" fmla="*/ 438 w 968"/>
                    <a:gd name="T25" fmla="*/ 11 h 968"/>
                    <a:gd name="T26" fmla="*/ 431 w 968"/>
                    <a:gd name="T27" fmla="*/ 110 h 968"/>
                    <a:gd name="T28" fmla="*/ 257 w 968"/>
                    <a:gd name="T29" fmla="*/ 182 h 968"/>
                    <a:gd name="T30" fmla="*/ 182 w 968"/>
                    <a:gd name="T31" fmla="*/ 117 h 968"/>
                    <a:gd name="T32" fmla="*/ 165 w 968"/>
                    <a:gd name="T33" fmla="*/ 117 h 968"/>
                    <a:gd name="T34" fmla="*/ 117 w 968"/>
                    <a:gd name="T35" fmla="*/ 165 h 968"/>
                    <a:gd name="T36" fmla="*/ 117 w 968"/>
                    <a:gd name="T37" fmla="*/ 182 h 968"/>
                    <a:gd name="T38" fmla="*/ 182 w 968"/>
                    <a:gd name="T39" fmla="*/ 256 h 968"/>
                    <a:gd name="T40" fmla="*/ 110 w 968"/>
                    <a:gd name="T41" fmla="*/ 431 h 968"/>
                    <a:gd name="T42" fmla="*/ 11 w 968"/>
                    <a:gd name="T43" fmla="*/ 438 h 968"/>
                    <a:gd name="T44" fmla="*/ 0 w 968"/>
                    <a:gd name="T45" fmla="*/ 450 h 968"/>
                    <a:gd name="T46" fmla="*/ 0 w 968"/>
                    <a:gd name="T47" fmla="*/ 518 h 968"/>
                    <a:gd name="T48" fmla="*/ 11 w 968"/>
                    <a:gd name="T49" fmla="*/ 530 h 968"/>
                    <a:gd name="T50" fmla="*/ 109 w 968"/>
                    <a:gd name="T51" fmla="*/ 536 h 968"/>
                    <a:gd name="T52" fmla="*/ 182 w 968"/>
                    <a:gd name="T53" fmla="*/ 711 h 968"/>
                    <a:gd name="T54" fmla="*/ 117 w 968"/>
                    <a:gd name="T55" fmla="*/ 786 h 968"/>
                    <a:gd name="T56" fmla="*/ 117 w 968"/>
                    <a:gd name="T57" fmla="*/ 802 h 968"/>
                    <a:gd name="T58" fmla="*/ 165 w 968"/>
                    <a:gd name="T59" fmla="*/ 850 h 968"/>
                    <a:gd name="T60" fmla="*/ 182 w 968"/>
                    <a:gd name="T61" fmla="*/ 851 h 968"/>
                    <a:gd name="T62" fmla="*/ 256 w 968"/>
                    <a:gd name="T63" fmla="*/ 786 h 968"/>
                    <a:gd name="T64" fmla="*/ 431 w 968"/>
                    <a:gd name="T65" fmla="*/ 858 h 968"/>
                    <a:gd name="T66" fmla="*/ 438 w 968"/>
                    <a:gd name="T67" fmla="*/ 957 h 968"/>
                    <a:gd name="T68" fmla="*/ 450 w 968"/>
                    <a:gd name="T69" fmla="*/ 968 h 968"/>
                    <a:gd name="T70" fmla="*/ 518 w 968"/>
                    <a:gd name="T71" fmla="*/ 968 h 968"/>
                    <a:gd name="T72" fmla="*/ 530 w 968"/>
                    <a:gd name="T73" fmla="*/ 957 h 968"/>
                    <a:gd name="T74" fmla="*/ 536 w 968"/>
                    <a:gd name="T75" fmla="*/ 858 h 968"/>
                    <a:gd name="T76" fmla="*/ 711 w 968"/>
                    <a:gd name="T77" fmla="*/ 786 h 968"/>
                    <a:gd name="T78" fmla="*/ 786 w 968"/>
                    <a:gd name="T79" fmla="*/ 851 h 968"/>
                    <a:gd name="T80" fmla="*/ 802 w 968"/>
                    <a:gd name="T81" fmla="*/ 850 h 968"/>
                    <a:gd name="T82" fmla="*/ 850 w 968"/>
                    <a:gd name="T83" fmla="*/ 802 h 968"/>
                    <a:gd name="T84" fmla="*/ 851 w 968"/>
                    <a:gd name="T85" fmla="*/ 786 h 968"/>
                    <a:gd name="T86" fmla="*/ 786 w 968"/>
                    <a:gd name="T87" fmla="*/ 711 h 968"/>
                    <a:gd name="T88" fmla="*/ 858 w 968"/>
                    <a:gd name="T89" fmla="*/ 537 h 968"/>
                    <a:gd name="T90" fmla="*/ 957 w 968"/>
                    <a:gd name="T91" fmla="*/ 530 h 968"/>
                    <a:gd name="T92" fmla="*/ 968 w 968"/>
                    <a:gd name="T93" fmla="*/ 518 h 968"/>
                    <a:gd name="T94" fmla="*/ 968 w 968"/>
                    <a:gd name="T95" fmla="*/ 450 h 968"/>
                    <a:gd name="T96" fmla="*/ 957 w 968"/>
                    <a:gd name="T97" fmla="*/ 438 h 968"/>
                    <a:gd name="T98" fmla="*/ 484 w 968"/>
                    <a:gd name="T99" fmla="*/ 775 h 968"/>
                    <a:gd name="T100" fmla="*/ 192 w 968"/>
                    <a:gd name="T101" fmla="*/ 484 h 968"/>
                    <a:gd name="T102" fmla="*/ 484 w 968"/>
                    <a:gd name="T103" fmla="*/ 192 h 968"/>
                    <a:gd name="T104" fmla="*/ 775 w 968"/>
                    <a:gd name="T105" fmla="*/ 484 h 968"/>
                    <a:gd name="T106" fmla="*/ 484 w 968"/>
                    <a:gd name="T107" fmla="*/ 77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8" h="968">
                      <a:moveTo>
                        <a:pt x="957" y="438"/>
                      </a:moveTo>
                      <a:cubicBezTo>
                        <a:pt x="858" y="431"/>
                        <a:pt x="858" y="431"/>
                        <a:pt x="858" y="431"/>
                      </a:cubicBezTo>
                      <a:cubicBezTo>
                        <a:pt x="849" y="366"/>
                        <a:pt x="823" y="307"/>
                        <a:pt x="786" y="257"/>
                      </a:cubicBezTo>
                      <a:cubicBezTo>
                        <a:pt x="851" y="182"/>
                        <a:pt x="851" y="182"/>
                        <a:pt x="851" y="182"/>
                      </a:cubicBezTo>
                      <a:cubicBezTo>
                        <a:pt x="855" y="177"/>
                        <a:pt x="855" y="170"/>
                        <a:pt x="850" y="165"/>
                      </a:cubicBezTo>
                      <a:cubicBezTo>
                        <a:pt x="802" y="118"/>
                        <a:pt x="802" y="118"/>
                        <a:pt x="802" y="118"/>
                      </a:cubicBezTo>
                      <a:cubicBezTo>
                        <a:pt x="798" y="113"/>
                        <a:pt x="791" y="113"/>
                        <a:pt x="786" y="117"/>
                      </a:cubicBezTo>
                      <a:cubicBezTo>
                        <a:pt x="711" y="182"/>
                        <a:pt x="711" y="182"/>
                        <a:pt x="711" y="182"/>
                      </a:cubicBezTo>
                      <a:cubicBezTo>
                        <a:pt x="661" y="144"/>
                        <a:pt x="601" y="119"/>
                        <a:pt x="537" y="110"/>
                      </a:cubicBezTo>
                      <a:cubicBezTo>
                        <a:pt x="530" y="11"/>
                        <a:pt x="530" y="11"/>
                        <a:pt x="530" y="11"/>
                      </a:cubicBezTo>
                      <a:cubicBezTo>
                        <a:pt x="529" y="4"/>
                        <a:pt x="524" y="0"/>
                        <a:pt x="518" y="0"/>
                      </a:cubicBezTo>
                      <a:cubicBezTo>
                        <a:pt x="450" y="0"/>
                        <a:pt x="450" y="0"/>
                        <a:pt x="450" y="0"/>
                      </a:cubicBezTo>
                      <a:cubicBezTo>
                        <a:pt x="444" y="0"/>
                        <a:pt x="439" y="4"/>
                        <a:pt x="438" y="11"/>
                      </a:cubicBezTo>
                      <a:cubicBezTo>
                        <a:pt x="431" y="110"/>
                        <a:pt x="431" y="110"/>
                        <a:pt x="431" y="110"/>
                      </a:cubicBezTo>
                      <a:cubicBezTo>
                        <a:pt x="366" y="119"/>
                        <a:pt x="307" y="144"/>
                        <a:pt x="257" y="182"/>
                      </a:cubicBezTo>
                      <a:cubicBezTo>
                        <a:pt x="182" y="117"/>
                        <a:pt x="182" y="117"/>
                        <a:pt x="182" y="117"/>
                      </a:cubicBezTo>
                      <a:cubicBezTo>
                        <a:pt x="177" y="113"/>
                        <a:pt x="170" y="113"/>
                        <a:pt x="165" y="117"/>
                      </a:cubicBezTo>
                      <a:cubicBezTo>
                        <a:pt x="117" y="165"/>
                        <a:pt x="117" y="165"/>
                        <a:pt x="117" y="165"/>
                      </a:cubicBezTo>
                      <a:cubicBezTo>
                        <a:pt x="113" y="170"/>
                        <a:pt x="113" y="177"/>
                        <a:pt x="117" y="182"/>
                      </a:cubicBezTo>
                      <a:cubicBezTo>
                        <a:pt x="182" y="256"/>
                        <a:pt x="182" y="256"/>
                        <a:pt x="182" y="256"/>
                      </a:cubicBezTo>
                      <a:cubicBezTo>
                        <a:pt x="144" y="307"/>
                        <a:pt x="119" y="366"/>
                        <a:pt x="110" y="431"/>
                      </a:cubicBezTo>
                      <a:cubicBezTo>
                        <a:pt x="11" y="438"/>
                        <a:pt x="11" y="438"/>
                        <a:pt x="11" y="438"/>
                      </a:cubicBezTo>
                      <a:cubicBezTo>
                        <a:pt x="4" y="438"/>
                        <a:pt x="0" y="444"/>
                        <a:pt x="0" y="450"/>
                      </a:cubicBezTo>
                      <a:cubicBezTo>
                        <a:pt x="0" y="518"/>
                        <a:pt x="0" y="518"/>
                        <a:pt x="0" y="518"/>
                      </a:cubicBezTo>
                      <a:cubicBezTo>
                        <a:pt x="0" y="524"/>
                        <a:pt x="4" y="529"/>
                        <a:pt x="11" y="530"/>
                      </a:cubicBezTo>
                      <a:cubicBezTo>
                        <a:pt x="109" y="536"/>
                        <a:pt x="109" y="536"/>
                        <a:pt x="109" y="536"/>
                      </a:cubicBezTo>
                      <a:cubicBezTo>
                        <a:pt x="119" y="601"/>
                        <a:pt x="144" y="661"/>
                        <a:pt x="182" y="711"/>
                      </a:cubicBezTo>
                      <a:cubicBezTo>
                        <a:pt x="117" y="786"/>
                        <a:pt x="117" y="786"/>
                        <a:pt x="117" y="786"/>
                      </a:cubicBezTo>
                      <a:cubicBezTo>
                        <a:pt x="113" y="791"/>
                        <a:pt x="113" y="798"/>
                        <a:pt x="117" y="802"/>
                      </a:cubicBezTo>
                      <a:cubicBezTo>
                        <a:pt x="165" y="850"/>
                        <a:pt x="165" y="850"/>
                        <a:pt x="165" y="850"/>
                      </a:cubicBezTo>
                      <a:cubicBezTo>
                        <a:pt x="170" y="855"/>
                        <a:pt x="177" y="855"/>
                        <a:pt x="182" y="851"/>
                      </a:cubicBezTo>
                      <a:cubicBezTo>
                        <a:pt x="256" y="786"/>
                        <a:pt x="256" y="786"/>
                        <a:pt x="256" y="786"/>
                      </a:cubicBezTo>
                      <a:cubicBezTo>
                        <a:pt x="306" y="823"/>
                        <a:pt x="366" y="849"/>
                        <a:pt x="431" y="858"/>
                      </a:cubicBezTo>
                      <a:cubicBezTo>
                        <a:pt x="438" y="957"/>
                        <a:pt x="438" y="957"/>
                        <a:pt x="438" y="957"/>
                      </a:cubicBezTo>
                      <a:cubicBezTo>
                        <a:pt x="438" y="963"/>
                        <a:pt x="444" y="968"/>
                        <a:pt x="450" y="968"/>
                      </a:cubicBezTo>
                      <a:cubicBezTo>
                        <a:pt x="518" y="968"/>
                        <a:pt x="518" y="968"/>
                        <a:pt x="518" y="968"/>
                      </a:cubicBezTo>
                      <a:cubicBezTo>
                        <a:pt x="524" y="968"/>
                        <a:pt x="529" y="963"/>
                        <a:pt x="530" y="957"/>
                      </a:cubicBezTo>
                      <a:cubicBezTo>
                        <a:pt x="536" y="858"/>
                        <a:pt x="536" y="858"/>
                        <a:pt x="536" y="858"/>
                      </a:cubicBezTo>
                      <a:cubicBezTo>
                        <a:pt x="601" y="849"/>
                        <a:pt x="661" y="824"/>
                        <a:pt x="711" y="786"/>
                      </a:cubicBezTo>
                      <a:cubicBezTo>
                        <a:pt x="786" y="851"/>
                        <a:pt x="786" y="851"/>
                        <a:pt x="786" y="851"/>
                      </a:cubicBezTo>
                      <a:cubicBezTo>
                        <a:pt x="791" y="855"/>
                        <a:pt x="798" y="855"/>
                        <a:pt x="802" y="850"/>
                      </a:cubicBezTo>
                      <a:cubicBezTo>
                        <a:pt x="850" y="802"/>
                        <a:pt x="850" y="802"/>
                        <a:pt x="850" y="802"/>
                      </a:cubicBezTo>
                      <a:cubicBezTo>
                        <a:pt x="855" y="798"/>
                        <a:pt x="855" y="791"/>
                        <a:pt x="851" y="786"/>
                      </a:cubicBezTo>
                      <a:cubicBezTo>
                        <a:pt x="786" y="711"/>
                        <a:pt x="786" y="711"/>
                        <a:pt x="786" y="711"/>
                      </a:cubicBezTo>
                      <a:cubicBezTo>
                        <a:pt x="823" y="661"/>
                        <a:pt x="849" y="602"/>
                        <a:pt x="858" y="537"/>
                      </a:cubicBezTo>
                      <a:cubicBezTo>
                        <a:pt x="957" y="530"/>
                        <a:pt x="957" y="530"/>
                        <a:pt x="957" y="530"/>
                      </a:cubicBezTo>
                      <a:cubicBezTo>
                        <a:pt x="963" y="529"/>
                        <a:pt x="968" y="524"/>
                        <a:pt x="968" y="518"/>
                      </a:cubicBezTo>
                      <a:cubicBezTo>
                        <a:pt x="968" y="450"/>
                        <a:pt x="968" y="450"/>
                        <a:pt x="968" y="450"/>
                      </a:cubicBezTo>
                      <a:cubicBezTo>
                        <a:pt x="968" y="444"/>
                        <a:pt x="963" y="439"/>
                        <a:pt x="957" y="438"/>
                      </a:cubicBezTo>
                      <a:close/>
                      <a:moveTo>
                        <a:pt x="484" y="775"/>
                      </a:moveTo>
                      <a:cubicBezTo>
                        <a:pt x="323" y="775"/>
                        <a:pt x="192" y="645"/>
                        <a:pt x="192" y="484"/>
                      </a:cubicBezTo>
                      <a:cubicBezTo>
                        <a:pt x="192" y="323"/>
                        <a:pt x="323" y="192"/>
                        <a:pt x="484" y="192"/>
                      </a:cubicBezTo>
                      <a:cubicBezTo>
                        <a:pt x="645" y="192"/>
                        <a:pt x="775" y="323"/>
                        <a:pt x="775" y="484"/>
                      </a:cubicBezTo>
                      <a:cubicBezTo>
                        <a:pt x="775" y="645"/>
                        <a:pt x="645" y="775"/>
                        <a:pt x="484" y="7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7" name="Group 56">
                <a:extLst>
                  <a:ext uri="{FF2B5EF4-FFF2-40B4-BE49-F238E27FC236}">
                    <a16:creationId xmlns:a16="http://schemas.microsoft.com/office/drawing/2014/main" id="{CA03F635-1F47-A9E6-1C2B-D1631DF055AB}"/>
                  </a:ext>
                </a:extLst>
              </p:cNvPr>
              <p:cNvGrpSpPr/>
              <p:nvPr/>
            </p:nvGrpSpPr>
            <p:grpSpPr>
              <a:xfrm>
                <a:off x="2132773" y="2655700"/>
                <a:ext cx="812800" cy="814388"/>
                <a:chOff x="2133601" y="2994025"/>
                <a:chExt cx="812800" cy="814388"/>
              </a:xfrm>
              <a:solidFill>
                <a:srgbClr val="F59332"/>
              </a:solidFill>
            </p:grpSpPr>
            <p:sp>
              <p:nvSpPr>
                <p:cNvPr id="58" name="Oval 8">
                  <a:extLst>
                    <a:ext uri="{FF2B5EF4-FFF2-40B4-BE49-F238E27FC236}">
                      <a16:creationId xmlns:a16="http://schemas.microsoft.com/office/drawing/2014/main" id="{930E82D7-F7B0-644C-6887-C5DC906C55CC}"/>
                    </a:ext>
                  </a:extLst>
                </p:cNvPr>
                <p:cNvSpPr>
                  <a:spLocks noChangeArrowheads="1"/>
                </p:cNvSpPr>
                <p:nvPr/>
              </p:nvSpPr>
              <p:spPr bwMode="auto">
                <a:xfrm>
                  <a:off x="2133601" y="2994025"/>
                  <a:ext cx="812800" cy="814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10">
                  <a:extLst>
                    <a:ext uri="{FF2B5EF4-FFF2-40B4-BE49-F238E27FC236}">
                      <a16:creationId xmlns:a16="http://schemas.microsoft.com/office/drawing/2014/main" id="{F04B5565-3A51-8349-7F64-8BFAE0F697AF}"/>
                    </a:ext>
                  </a:extLst>
                </p:cNvPr>
                <p:cNvSpPr>
                  <a:spLocks noChangeArrowheads="1"/>
                </p:cNvSpPr>
                <p:nvPr/>
              </p:nvSpPr>
              <p:spPr bwMode="auto">
                <a:xfrm>
                  <a:off x="2254251" y="3114675"/>
                  <a:ext cx="571500" cy="571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grpSp>
        <p:nvGrpSpPr>
          <p:cNvPr id="82" name="Group 81">
            <a:extLst>
              <a:ext uri="{FF2B5EF4-FFF2-40B4-BE49-F238E27FC236}">
                <a16:creationId xmlns:a16="http://schemas.microsoft.com/office/drawing/2014/main" id="{349C1DFC-E8C2-C707-F27A-2F0691288C13}"/>
              </a:ext>
            </a:extLst>
          </p:cNvPr>
          <p:cNvGrpSpPr/>
          <p:nvPr/>
        </p:nvGrpSpPr>
        <p:grpSpPr>
          <a:xfrm>
            <a:off x="6072575" y="2008231"/>
            <a:ext cx="2277304" cy="2737069"/>
            <a:chOff x="6109335" y="1693712"/>
            <a:chExt cx="2277304" cy="2737069"/>
          </a:xfrm>
        </p:grpSpPr>
        <p:sp>
          <p:nvSpPr>
            <p:cNvPr id="65" name="TextBox 64">
              <a:extLst>
                <a:ext uri="{FF2B5EF4-FFF2-40B4-BE49-F238E27FC236}">
                  <a16:creationId xmlns:a16="http://schemas.microsoft.com/office/drawing/2014/main" id="{EF30E37F-239E-CE70-054D-423F5CC38415}"/>
                </a:ext>
              </a:extLst>
            </p:cNvPr>
            <p:cNvSpPr txBox="1"/>
            <p:nvPr/>
          </p:nvSpPr>
          <p:spPr>
            <a:xfrm>
              <a:off x="6109335" y="3230452"/>
              <a:ext cx="2277304" cy="1200329"/>
            </a:xfrm>
            <a:prstGeom prst="rect">
              <a:avLst/>
            </a:prstGeom>
            <a:noFill/>
          </p:spPr>
          <p:txBody>
            <a:bodyPr wrap="square" rtlCol="0">
              <a:spAutoFit/>
            </a:bodyPr>
            <a:lstStyle/>
            <a:p>
              <a:pPr algn="ctr"/>
              <a:r>
                <a:rPr lang="en-US" dirty="0">
                  <a:solidFill>
                    <a:schemeClr val="bg2">
                      <a:lumMod val="25000"/>
                    </a:schemeClr>
                  </a:solidFill>
                </a:rPr>
                <a:t>SEND resources in agreement by the school through Mrs. Taylor</a:t>
              </a:r>
            </a:p>
          </p:txBody>
        </p:sp>
        <p:grpSp>
          <p:nvGrpSpPr>
            <p:cNvPr id="66" name="Group 65">
              <a:extLst>
                <a:ext uri="{FF2B5EF4-FFF2-40B4-BE49-F238E27FC236}">
                  <a16:creationId xmlns:a16="http://schemas.microsoft.com/office/drawing/2014/main" id="{CED68580-7727-6205-D4CF-C9050A748776}"/>
                </a:ext>
              </a:extLst>
            </p:cNvPr>
            <p:cNvGrpSpPr/>
            <p:nvPr/>
          </p:nvGrpSpPr>
          <p:grpSpPr>
            <a:xfrm>
              <a:off x="6557264" y="1693712"/>
              <a:ext cx="1381447" cy="1361105"/>
              <a:chOff x="1291398" y="1814325"/>
              <a:chExt cx="2495550" cy="2495550"/>
            </a:xfrm>
          </p:grpSpPr>
          <p:grpSp>
            <p:nvGrpSpPr>
              <p:cNvPr id="67" name="Group 66">
                <a:extLst>
                  <a:ext uri="{FF2B5EF4-FFF2-40B4-BE49-F238E27FC236}">
                    <a16:creationId xmlns:a16="http://schemas.microsoft.com/office/drawing/2014/main" id="{7AB878A6-1D05-CF4A-8A84-E23B0926D6FA}"/>
                  </a:ext>
                </a:extLst>
              </p:cNvPr>
              <p:cNvGrpSpPr/>
              <p:nvPr/>
            </p:nvGrpSpPr>
            <p:grpSpPr>
              <a:xfrm>
                <a:off x="1291398" y="1814325"/>
                <a:ext cx="2495550" cy="2495550"/>
                <a:chOff x="1292226" y="2152650"/>
                <a:chExt cx="2495550" cy="2495550"/>
              </a:xfrm>
              <a:solidFill>
                <a:srgbClr val="F59332"/>
              </a:solidFill>
            </p:grpSpPr>
            <p:sp>
              <p:nvSpPr>
                <p:cNvPr id="71" name="Freeform 6">
                  <a:extLst>
                    <a:ext uri="{FF2B5EF4-FFF2-40B4-BE49-F238E27FC236}">
                      <a16:creationId xmlns:a16="http://schemas.microsoft.com/office/drawing/2014/main" id="{61182269-8EE5-A013-5035-3D674205BFB2}"/>
                    </a:ext>
                  </a:extLst>
                </p:cNvPr>
                <p:cNvSpPr>
                  <a:spLocks noEditPoints="1"/>
                </p:cNvSpPr>
                <p:nvPr/>
              </p:nvSpPr>
              <p:spPr bwMode="auto">
                <a:xfrm>
                  <a:off x="1292226" y="2152650"/>
                  <a:ext cx="2495550" cy="2495550"/>
                </a:xfrm>
                <a:custGeom>
                  <a:avLst/>
                  <a:gdLst>
                    <a:gd name="T0" fmla="*/ 490 w 1048"/>
                    <a:gd name="T1" fmla="*/ 1048 h 1048"/>
                    <a:gd name="T2" fmla="*/ 438 w 1048"/>
                    <a:gd name="T3" fmla="*/ 1000 h 1048"/>
                    <a:gd name="T4" fmla="*/ 433 w 1048"/>
                    <a:gd name="T5" fmla="*/ 932 h 1048"/>
                    <a:gd name="T6" fmla="*/ 299 w 1048"/>
                    <a:gd name="T7" fmla="*/ 876 h 1048"/>
                    <a:gd name="T8" fmla="*/ 248 w 1048"/>
                    <a:gd name="T9" fmla="*/ 921 h 1048"/>
                    <a:gd name="T10" fmla="*/ 214 w 1048"/>
                    <a:gd name="T11" fmla="*/ 934 h 1048"/>
                    <a:gd name="T12" fmla="*/ 177 w 1048"/>
                    <a:gd name="T13" fmla="*/ 919 h 1048"/>
                    <a:gd name="T14" fmla="*/ 129 w 1048"/>
                    <a:gd name="T15" fmla="*/ 871 h 1048"/>
                    <a:gd name="T16" fmla="*/ 127 w 1048"/>
                    <a:gd name="T17" fmla="*/ 800 h 1048"/>
                    <a:gd name="T18" fmla="*/ 171 w 1048"/>
                    <a:gd name="T19" fmla="*/ 748 h 1048"/>
                    <a:gd name="T20" fmla="*/ 116 w 1048"/>
                    <a:gd name="T21" fmla="*/ 614 h 1048"/>
                    <a:gd name="T22" fmla="*/ 48 w 1048"/>
                    <a:gd name="T23" fmla="*/ 610 h 1048"/>
                    <a:gd name="T24" fmla="*/ 0 w 1048"/>
                    <a:gd name="T25" fmla="*/ 558 h 1048"/>
                    <a:gd name="T26" fmla="*/ 0 w 1048"/>
                    <a:gd name="T27" fmla="*/ 490 h 1048"/>
                    <a:gd name="T28" fmla="*/ 48 w 1048"/>
                    <a:gd name="T29" fmla="*/ 438 h 1048"/>
                    <a:gd name="T30" fmla="*/ 116 w 1048"/>
                    <a:gd name="T31" fmla="*/ 433 h 1048"/>
                    <a:gd name="T32" fmla="*/ 171 w 1048"/>
                    <a:gd name="T33" fmla="*/ 299 h 1048"/>
                    <a:gd name="T34" fmla="*/ 127 w 1048"/>
                    <a:gd name="T35" fmla="*/ 248 h 1048"/>
                    <a:gd name="T36" fmla="*/ 129 w 1048"/>
                    <a:gd name="T37" fmla="*/ 177 h 1048"/>
                    <a:gd name="T38" fmla="*/ 177 w 1048"/>
                    <a:gd name="T39" fmla="*/ 129 h 1048"/>
                    <a:gd name="T40" fmla="*/ 214 w 1048"/>
                    <a:gd name="T41" fmla="*/ 114 h 1048"/>
                    <a:gd name="T42" fmla="*/ 248 w 1048"/>
                    <a:gd name="T43" fmla="*/ 127 h 1048"/>
                    <a:gd name="T44" fmla="*/ 299 w 1048"/>
                    <a:gd name="T45" fmla="*/ 171 h 1048"/>
                    <a:gd name="T46" fmla="*/ 434 w 1048"/>
                    <a:gd name="T47" fmla="*/ 116 h 1048"/>
                    <a:gd name="T48" fmla="*/ 438 w 1048"/>
                    <a:gd name="T49" fmla="*/ 48 h 1048"/>
                    <a:gd name="T50" fmla="*/ 490 w 1048"/>
                    <a:gd name="T51" fmla="*/ 0 h 1048"/>
                    <a:gd name="T52" fmla="*/ 558 w 1048"/>
                    <a:gd name="T53" fmla="*/ 0 h 1048"/>
                    <a:gd name="T54" fmla="*/ 610 w 1048"/>
                    <a:gd name="T55" fmla="*/ 48 h 1048"/>
                    <a:gd name="T56" fmla="*/ 614 w 1048"/>
                    <a:gd name="T57" fmla="*/ 116 h 1048"/>
                    <a:gd name="T58" fmla="*/ 748 w 1048"/>
                    <a:gd name="T59" fmla="*/ 172 h 1048"/>
                    <a:gd name="T60" fmla="*/ 800 w 1048"/>
                    <a:gd name="T61" fmla="*/ 127 h 1048"/>
                    <a:gd name="T62" fmla="*/ 834 w 1048"/>
                    <a:gd name="T63" fmla="*/ 114 h 1048"/>
                    <a:gd name="T64" fmla="*/ 871 w 1048"/>
                    <a:gd name="T65" fmla="*/ 129 h 1048"/>
                    <a:gd name="T66" fmla="*/ 919 w 1048"/>
                    <a:gd name="T67" fmla="*/ 177 h 1048"/>
                    <a:gd name="T68" fmla="*/ 921 w 1048"/>
                    <a:gd name="T69" fmla="*/ 248 h 1048"/>
                    <a:gd name="T70" fmla="*/ 876 w 1048"/>
                    <a:gd name="T71" fmla="*/ 299 h 1048"/>
                    <a:gd name="T72" fmla="*/ 932 w 1048"/>
                    <a:gd name="T73" fmla="*/ 434 h 1048"/>
                    <a:gd name="T74" fmla="*/ 1000 w 1048"/>
                    <a:gd name="T75" fmla="*/ 438 h 1048"/>
                    <a:gd name="T76" fmla="*/ 1048 w 1048"/>
                    <a:gd name="T77" fmla="*/ 490 h 1048"/>
                    <a:gd name="T78" fmla="*/ 1048 w 1048"/>
                    <a:gd name="T79" fmla="*/ 558 h 1048"/>
                    <a:gd name="T80" fmla="*/ 1000 w 1048"/>
                    <a:gd name="T81" fmla="*/ 610 h 1048"/>
                    <a:gd name="T82" fmla="*/ 932 w 1048"/>
                    <a:gd name="T83" fmla="*/ 614 h 1048"/>
                    <a:gd name="T84" fmla="*/ 876 w 1048"/>
                    <a:gd name="T85" fmla="*/ 749 h 1048"/>
                    <a:gd name="T86" fmla="*/ 921 w 1048"/>
                    <a:gd name="T87" fmla="*/ 800 h 1048"/>
                    <a:gd name="T88" fmla="*/ 918 w 1048"/>
                    <a:gd name="T89" fmla="*/ 871 h 1048"/>
                    <a:gd name="T90" fmla="*/ 871 w 1048"/>
                    <a:gd name="T91" fmla="*/ 919 h 1048"/>
                    <a:gd name="T92" fmla="*/ 834 w 1048"/>
                    <a:gd name="T93" fmla="*/ 934 h 1048"/>
                    <a:gd name="T94" fmla="*/ 834 w 1048"/>
                    <a:gd name="T95" fmla="*/ 934 h 1048"/>
                    <a:gd name="T96" fmla="*/ 800 w 1048"/>
                    <a:gd name="T97" fmla="*/ 921 h 1048"/>
                    <a:gd name="T98" fmla="*/ 748 w 1048"/>
                    <a:gd name="T99" fmla="*/ 876 h 1048"/>
                    <a:gd name="T100" fmla="*/ 614 w 1048"/>
                    <a:gd name="T101" fmla="*/ 932 h 1048"/>
                    <a:gd name="T102" fmla="*/ 610 w 1048"/>
                    <a:gd name="T103" fmla="*/ 1000 h 1048"/>
                    <a:gd name="T104" fmla="*/ 558 w 1048"/>
                    <a:gd name="T105" fmla="*/ 1048 h 1048"/>
                    <a:gd name="T106" fmla="*/ 490 w 1048"/>
                    <a:gd name="T107" fmla="*/ 1048 h 1048"/>
                    <a:gd name="T108" fmla="*/ 524 w 1048"/>
                    <a:gd name="T109" fmla="*/ 272 h 1048"/>
                    <a:gd name="T110" fmla="*/ 272 w 1048"/>
                    <a:gd name="T111" fmla="*/ 524 h 1048"/>
                    <a:gd name="T112" fmla="*/ 524 w 1048"/>
                    <a:gd name="T113" fmla="*/ 775 h 1048"/>
                    <a:gd name="T114" fmla="*/ 775 w 1048"/>
                    <a:gd name="T115" fmla="*/ 524 h 1048"/>
                    <a:gd name="T116" fmla="*/ 524 w 1048"/>
                    <a:gd name="T117" fmla="*/ 2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8" h="1048">
                      <a:moveTo>
                        <a:pt x="490" y="1048"/>
                      </a:moveTo>
                      <a:cubicBezTo>
                        <a:pt x="463" y="1048"/>
                        <a:pt x="440" y="1027"/>
                        <a:pt x="438" y="1000"/>
                      </a:cubicBezTo>
                      <a:cubicBezTo>
                        <a:pt x="433" y="932"/>
                        <a:pt x="433" y="932"/>
                        <a:pt x="433" y="932"/>
                      </a:cubicBezTo>
                      <a:cubicBezTo>
                        <a:pt x="386" y="921"/>
                        <a:pt x="340" y="903"/>
                        <a:pt x="299" y="876"/>
                      </a:cubicBezTo>
                      <a:cubicBezTo>
                        <a:pt x="248" y="921"/>
                        <a:pt x="248" y="921"/>
                        <a:pt x="248" y="921"/>
                      </a:cubicBezTo>
                      <a:cubicBezTo>
                        <a:pt x="238" y="929"/>
                        <a:pt x="226" y="934"/>
                        <a:pt x="214" y="934"/>
                      </a:cubicBezTo>
                      <a:cubicBezTo>
                        <a:pt x="200" y="934"/>
                        <a:pt x="187" y="928"/>
                        <a:pt x="177" y="919"/>
                      </a:cubicBezTo>
                      <a:cubicBezTo>
                        <a:pt x="129" y="871"/>
                        <a:pt x="129" y="871"/>
                        <a:pt x="129" y="871"/>
                      </a:cubicBezTo>
                      <a:cubicBezTo>
                        <a:pt x="110" y="851"/>
                        <a:pt x="109" y="820"/>
                        <a:pt x="127" y="800"/>
                      </a:cubicBezTo>
                      <a:cubicBezTo>
                        <a:pt x="171" y="748"/>
                        <a:pt x="171" y="748"/>
                        <a:pt x="171" y="748"/>
                      </a:cubicBezTo>
                      <a:cubicBezTo>
                        <a:pt x="145" y="707"/>
                        <a:pt x="126" y="662"/>
                        <a:pt x="116" y="614"/>
                      </a:cubicBezTo>
                      <a:cubicBezTo>
                        <a:pt x="48" y="610"/>
                        <a:pt x="48" y="610"/>
                        <a:pt x="48" y="610"/>
                      </a:cubicBezTo>
                      <a:cubicBezTo>
                        <a:pt x="21" y="608"/>
                        <a:pt x="0" y="585"/>
                        <a:pt x="0" y="558"/>
                      </a:cubicBezTo>
                      <a:cubicBezTo>
                        <a:pt x="0" y="490"/>
                        <a:pt x="0" y="490"/>
                        <a:pt x="0" y="490"/>
                      </a:cubicBezTo>
                      <a:cubicBezTo>
                        <a:pt x="0" y="463"/>
                        <a:pt x="21" y="440"/>
                        <a:pt x="48" y="438"/>
                      </a:cubicBezTo>
                      <a:cubicBezTo>
                        <a:pt x="116" y="433"/>
                        <a:pt x="116" y="433"/>
                        <a:pt x="116" y="433"/>
                      </a:cubicBezTo>
                      <a:cubicBezTo>
                        <a:pt x="126" y="386"/>
                        <a:pt x="145" y="340"/>
                        <a:pt x="171" y="299"/>
                      </a:cubicBezTo>
                      <a:cubicBezTo>
                        <a:pt x="127" y="248"/>
                        <a:pt x="127" y="248"/>
                        <a:pt x="127" y="248"/>
                      </a:cubicBezTo>
                      <a:cubicBezTo>
                        <a:pt x="109" y="227"/>
                        <a:pt x="110" y="196"/>
                        <a:pt x="129" y="177"/>
                      </a:cubicBezTo>
                      <a:cubicBezTo>
                        <a:pt x="177" y="129"/>
                        <a:pt x="177" y="129"/>
                        <a:pt x="177" y="129"/>
                      </a:cubicBezTo>
                      <a:cubicBezTo>
                        <a:pt x="187" y="119"/>
                        <a:pt x="200" y="114"/>
                        <a:pt x="214" y="114"/>
                      </a:cubicBezTo>
                      <a:cubicBezTo>
                        <a:pt x="226" y="114"/>
                        <a:pt x="239" y="118"/>
                        <a:pt x="248" y="127"/>
                      </a:cubicBezTo>
                      <a:cubicBezTo>
                        <a:pt x="299" y="171"/>
                        <a:pt x="299" y="171"/>
                        <a:pt x="299" y="171"/>
                      </a:cubicBezTo>
                      <a:cubicBezTo>
                        <a:pt x="340" y="145"/>
                        <a:pt x="386" y="126"/>
                        <a:pt x="434" y="116"/>
                      </a:cubicBezTo>
                      <a:cubicBezTo>
                        <a:pt x="438" y="48"/>
                        <a:pt x="438" y="48"/>
                        <a:pt x="438" y="48"/>
                      </a:cubicBezTo>
                      <a:cubicBezTo>
                        <a:pt x="440" y="21"/>
                        <a:pt x="463" y="0"/>
                        <a:pt x="490" y="0"/>
                      </a:cubicBezTo>
                      <a:cubicBezTo>
                        <a:pt x="558" y="0"/>
                        <a:pt x="558" y="0"/>
                        <a:pt x="558" y="0"/>
                      </a:cubicBezTo>
                      <a:cubicBezTo>
                        <a:pt x="585" y="0"/>
                        <a:pt x="608" y="21"/>
                        <a:pt x="610" y="48"/>
                      </a:cubicBezTo>
                      <a:cubicBezTo>
                        <a:pt x="614" y="116"/>
                        <a:pt x="614" y="116"/>
                        <a:pt x="614" y="116"/>
                      </a:cubicBezTo>
                      <a:cubicBezTo>
                        <a:pt x="662" y="126"/>
                        <a:pt x="707" y="145"/>
                        <a:pt x="748" y="172"/>
                      </a:cubicBezTo>
                      <a:cubicBezTo>
                        <a:pt x="800" y="127"/>
                        <a:pt x="800" y="127"/>
                        <a:pt x="800" y="127"/>
                      </a:cubicBezTo>
                      <a:cubicBezTo>
                        <a:pt x="809" y="119"/>
                        <a:pt x="821" y="114"/>
                        <a:pt x="834" y="114"/>
                      </a:cubicBezTo>
                      <a:cubicBezTo>
                        <a:pt x="848" y="114"/>
                        <a:pt x="861" y="119"/>
                        <a:pt x="871" y="129"/>
                      </a:cubicBezTo>
                      <a:cubicBezTo>
                        <a:pt x="919" y="177"/>
                        <a:pt x="919" y="177"/>
                        <a:pt x="919" y="177"/>
                      </a:cubicBezTo>
                      <a:cubicBezTo>
                        <a:pt x="938" y="196"/>
                        <a:pt x="939" y="228"/>
                        <a:pt x="921" y="248"/>
                      </a:cubicBezTo>
                      <a:cubicBezTo>
                        <a:pt x="876" y="299"/>
                        <a:pt x="876" y="299"/>
                        <a:pt x="876" y="299"/>
                      </a:cubicBezTo>
                      <a:cubicBezTo>
                        <a:pt x="903" y="341"/>
                        <a:pt x="921" y="386"/>
                        <a:pt x="932" y="434"/>
                      </a:cubicBezTo>
                      <a:cubicBezTo>
                        <a:pt x="1000" y="438"/>
                        <a:pt x="1000" y="438"/>
                        <a:pt x="1000" y="438"/>
                      </a:cubicBezTo>
                      <a:cubicBezTo>
                        <a:pt x="1027" y="440"/>
                        <a:pt x="1048" y="463"/>
                        <a:pt x="1048" y="490"/>
                      </a:cubicBezTo>
                      <a:cubicBezTo>
                        <a:pt x="1048" y="558"/>
                        <a:pt x="1048" y="558"/>
                        <a:pt x="1048" y="558"/>
                      </a:cubicBezTo>
                      <a:cubicBezTo>
                        <a:pt x="1048" y="585"/>
                        <a:pt x="1027" y="608"/>
                        <a:pt x="1000" y="610"/>
                      </a:cubicBezTo>
                      <a:cubicBezTo>
                        <a:pt x="932" y="614"/>
                        <a:pt x="932" y="614"/>
                        <a:pt x="932" y="614"/>
                      </a:cubicBezTo>
                      <a:cubicBezTo>
                        <a:pt x="921" y="662"/>
                        <a:pt x="902" y="707"/>
                        <a:pt x="876" y="749"/>
                      </a:cubicBezTo>
                      <a:cubicBezTo>
                        <a:pt x="921" y="800"/>
                        <a:pt x="921" y="800"/>
                        <a:pt x="921" y="800"/>
                      </a:cubicBezTo>
                      <a:cubicBezTo>
                        <a:pt x="939" y="820"/>
                        <a:pt x="938" y="852"/>
                        <a:pt x="918" y="871"/>
                      </a:cubicBezTo>
                      <a:cubicBezTo>
                        <a:pt x="871" y="919"/>
                        <a:pt x="871" y="919"/>
                        <a:pt x="871" y="919"/>
                      </a:cubicBezTo>
                      <a:cubicBezTo>
                        <a:pt x="861" y="928"/>
                        <a:pt x="848" y="934"/>
                        <a:pt x="834" y="934"/>
                      </a:cubicBezTo>
                      <a:cubicBezTo>
                        <a:pt x="834" y="934"/>
                        <a:pt x="834" y="934"/>
                        <a:pt x="834" y="934"/>
                      </a:cubicBezTo>
                      <a:cubicBezTo>
                        <a:pt x="821" y="934"/>
                        <a:pt x="809" y="929"/>
                        <a:pt x="800" y="921"/>
                      </a:cubicBezTo>
                      <a:cubicBezTo>
                        <a:pt x="748" y="876"/>
                        <a:pt x="748" y="876"/>
                        <a:pt x="748" y="876"/>
                      </a:cubicBezTo>
                      <a:cubicBezTo>
                        <a:pt x="707" y="903"/>
                        <a:pt x="662" y="921"/>
                        <a:pt x="614" y="932"/>
                      </a:cubicBezTo>
                      <a:cubicBezTo>
                        <a:pt x="610" y="1000"/>
                        <a:pt x="610" y="1000"/>
                        <a:pt x="610" y="1000"/>
                      </a:cubicBezTo>
                      <a:cubicBezTo>
                        <a:pt x="608" y="1027"/>
                        <a:pt x="585" y="1048"/>
                        <a:pt x="558" y="1048"/>
                      </a:cubicBezTo>
                      <a:lnTo>
                        <a:pt x="490" y="1048"/>
                      </a:lnTo>
                      <a:close/>
                      <a:moveTo>
                        <a:pt x="524" y="272"/>
                      </a:moveTo>
                      <a:cubicBezTo>
                        <a:pt x="385" y="272"/>
                        <a:pt x="272" y="385"/>
                        <a:pt x="272" y="524"/>
                      </a:cubicBezTo>
                      <a:cubicBezTo>
                        <a:pt x="272" y="663"/>
                        <a:pt x="385" y="775"/>
                        <a:pt x="524" y="775"/>
                      </a:cubicBezTo>
                      <a:cubicBezTo>
                        <a:pt x="663" y="775"/>
                        <a:pt x="775" y="663"/>
                        <a:pt x="775" y="524"/>
                      </a:cubicBezTo>
                      <a:cubicBezTo>
                        <a:pt x="775" y="385"/>
                        <a:pt x="663" y="272"/>
                        <a:pt x="524"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1">
                  <a:extLst>
                    <a:ext uri="{FF2B5EF4-FFF2-40B4-BE49-F238E27FC236}">
                      <a16:creationId xmlns:a16="http://schemas.microsoft.com/office/drawing/2014/main" id="{5088F961-C1C0-6EDD-80A8-9FA4F0F48A58}"/>
                    </a:ext>
                  </a:extLst>
                </p:cNvPr>
                <p:cNvSpPr>
                  <a:spLocks noEditPoints="1"/>
                </p:cNvSpPr>
                <p:nvPr/>
              </p:nvSpPr>
              <p:spPr bwMode="auto">
                <a:xfrm>
                  <a:off x="1387476" y="2247900"/>
                  <a:ext cx="2305050" cy="2305050"/>
                </a:xfrm>
                <a:custGeom>
                  <a:avLst/>
                  <a:gdLst>
                    <a:gd name="T0" fmla="*/ 957 w 968"/>
                    <a:gd name="T1" fmla="*/ 438 h 968"/>
                    <a:gd name="T2" fmla="*/ 858 w 968"/>
                    <a:gd name="T3" fmla="*/ 431 h 968"/>
                    <a:gd name="T4" fmla="*/ 786 w 968"/>
                    <a:gd name="T5" fmla="*/ 257 h 968"/>
                    <a:gd name="T6" fmla="*/ 851 w 968"/>
                    <a:gd name="T7" fmla="*/ 182 h 968"/>
                    <a:gd name="T8" fmla="*/ 850 w 968"/>
                    <a:gd name="T9" fmla="*/ 165 h 968"/>
                    <a:gd name="T10" fmla="*/ 802 w 968"/>
                    <a:gd name="T11" fmla="*/ 118 h 968"/>
                    <a:gd name="T12" fmla="*/ 786 w 968"/>
                    <a:gd name="T13" fmla="*/ 117 h 968"/>
                    <a:gd name="T14" fmla="*/ 711 w 968"/>
                    <a:gd name="T15" fmla="*/ 182 h 968"/>
                    <a:gd name="T16" fmla="*/ 537 w 968"/>
                    <a:gd name="T17" fmla="*/ 110 h 968"/>
                    <a:gd name="T18" fmla="*/ 530 w 968"/>
                    <a:gd name="T19" fmla="*/ 11 h 968"/>
                    <a:gd name="T20" fmla="*/ 518 w 968"/>
                    <a:gd name="T21" fmla="*/ 0 h 968"/>
                    <a:gd name="T22" fmla="*/ 450 w 968"/>
                    <a:gd name="T23" fmla="*/ 0 h 968"/>
                    <a:gd name="T24" fmla="*/ 438 w 968"/>
                    <a:gd name="T25" fmla="*/ 11 h 968"/>
                    <a:gd name="T26" fmla="*/ 431 w 968"/>
                    <a:gd name="T27" fmla="*/ 110 h 968"/>
                    <a:gd name="T28" fmla="*/ 257 w 968"/>
                    <a:gd name="T29" fmla="*/ 182 h 968"/>
                    <a:gd name="T30" fmla="*/ 182 w 968"/>
                    <a:gd name="T31" fmla="*/ 117 h 968"/>
                    <a:gd name="T32" fmla="*/ 165 w 968"/>
                    <a:gd name="T33" fmla="*/ 117 h 968"/>
                    <a:gd name="T34" fmla="*/ 117 w 968"/>
                    <a:gd name="T35" fmla="*/ 165 h 968"/>
                    <a:gd name="T36" fmla="*/ 117 w 968"/>
                    <a:gd name="T37" fmla="*/ 182 h 968"/>
                    <a:gd name="T38" fmla="*/ 182 w 968"/>
                    <a:gd name="T39" fmla="*/ 256 h 968"/>
                    <a:gd name="T40" fmla="*/ 110 w 968"/>
                    <a:gd name="T41" fmla="*/ 431 h 968"/>
                    <a:gd name="T42" fmla="*/ 11 w 968"/>
                    <a:gd name="T43" fmla="*/ 438 h 968"/>
                    <a:gd name="T44" fmla="*/ 0 w 968"/>
                    <a:gd name="T45" fmla="*/ 450 h 968"/>
                    <a:gd name="T46" fmla="*/ 0 w 968"/>
                    <a:gd name="T47" fmla="*/ 518 h 968"/>
                    <a:gd name="T48" fmla="*/ 11 w 968"/>
                    <a:gd name="T49" fmla="*/ 530 h 968"/>
                    <a:gd name="T50" fmla="*/ 109 w 968"/>
                    <a:gd name="T51" fmla="*/ 536 h 968"/>
                    <a:gd name="T52" fmla="*/ 182 w 968"/>
                    <a:gd name="T53" fmla="*/ 711 h 968"/>
                    <a:gd name="T54" fmla="*/ 117 w 968"/>
                    <a:gd name="T55" fmla="*/ 786 h 968"/>
                    <a:gd name="T56" fmla="*/ 117 w 968"/>
                    <a:gd name="T57" fmla="*/ 802 h 968"/>
                    <a:gd name="T58" fmla="*/ 165 w 968"/>
                    <a:gd name="T59" fmla="*/ 850 h 968"/>
                    <a:gd name="T60" fmla="*/ 182 w 968"/>
                    <a:gd name="T61" fmla="*/ 851 h 968"/>
                    <a:gd name="T62" fmla="*/ 256 w 968"/>
                    <a:gd name="T63" fmla="*/ 786 h 968"/>
                    <a:gd name="T64" fmla="*/ 431 w 968"/>
                    <a:gd name="T65" fmla="*/ 858 h 968"/>
                    <a:gd name="T66" fmla="*/ 438 w 968"/>
                    <a:gd name="T67" fmla="*/ 957 h 968"/>
                    <a:gd name="T68" fmla="*/ 450 w 968"/>
                    <a:gd name="T69" fmla="*/ 968 h 968"/>
                    <a:gd name="T70" fmla="*/ 518 w 968"/>
                    <a:gd name="T71" fmla="*/ 968 h 968"/>
                    <a:gd name="T72" fmla="*/ 530 w 968"/>
                    <a:gd name="T73" fmla="*/ 957 h 968"/>
                    <a:gd name="T74" fmla="*/ 536 w 968"/>
                    <a:gd name="T75" fmla="*/ 858 h 968"/>
                    <a:gd name="T76" fmla="*/ 711 w 968"/>
                    <a:gd name="T77" fmla="*/ 786 h 968"/>
                    <a:gd name="T78" fmla="*/ 786 w 968"/>
                    <a:gd name="T79" fmla="*/ 851 h 968"/>
                    <a:gd name="T80" fmla="*/ 802 w 968"/>
                    <a:gd name="T81" fmla="*/ 850 h 968"/>
                    <a:gd name="T82" fmla="*/ 850 w 968"/>
                    <a:gd name="T83" fmla="*/ 802 h 968"/>
                    <a:gd name="T84" fmla="*/ 851 w 968"/>
                    <a:gd name="T85" fmla="*/ 786 h 968"/>
                    <a:gd name="T86" fmla="*/ 786 w 968"/>
                    <a:gd name="T87" fmla="*/ 711 h 968"/>
                    <a:gd name="T88" fmla="*/ 858 w 968"/>
                    <a:gd name="T89" fmla="*/ 537 h 968"/>
                    <a:gd name="T90" fmla="*/ 957 w 968"/>
                    <a:gd name="T91" fmla="*/ 530 h 968"/>
                    <a:gd name="T92" fmla="*/ 968 w 968"/>
                    <a:gd name="T93" fmla="*/ 518 h 968"/>
                    <a:gd name="T94" fmla="*/ 968 w 968"/>
                    <a:gd name="T95" fmla="*/ 450 h 968"/>
                    <a:gd name="T96" fmla="*/ 957 w 968"/>
                    <a:gd name="T97" fmla="*/ 438 h 968"/>
                    <a:gd name="T98" fmla="*/ 484 w 968"/>
                    <a:gd name="T99" fmla="*/ 775 h 968"/>
                    <a:gd name="T100" fmla="*/ 192 w 968"/>
                    <a:gd name="T101" fmla="*/ 484 h 968"/>
                    <a:gd name="T102" fmla="*/ 484 w 968"/>
                    <a:gd name="T103" fmla="*/ 192 h 968"/>
                    <a:gd name="T104" fmla="*/ 775 w 968"/>
                    <a:gd name="T105" fmla="*/ 484 h 968"/>
                    <a:gd name="T106" fmla="*/ 484 w 968"/>
                    <a:gd name="T107" fmla="*/ 77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8" h="968">
                      <a:moveTo>
                        <a:pt x="957" y="438"/>
                      </a:moveTo>
                      <a:cubicBezTo>
                        <a:pt x="858" y="431"/>
                        <a:pt x="858" y="431"/>
                        <a:pt x="858" y="431"/>
                      </a:cubicBezTo>
                      <a:cubicBezTo>
                        <a:pt x="849" y="366"/>
                        <a:pt x="823" y="307"/>
                        <a:pt x="786" y="257"/>
                      </a:cubicBezTo>
                      <a:cubicBezTo>
                        <a:pt x="851" y="182"/>
                        <a:pt x="851" y="182"/>
                        <a:pt x="851" y="182"/>
                      </a:cubicBezTo>
                      <a:cubicBezTo>
                        <a:pt x="855" y="177"/>
                        <a:pt x="855" y="170"/>
                        <a:pt x="850" y="165"/>
                      </a:cubicBezTo>
                      <a:cubicBezTo>
                        <a:pt x="802" y="118"/>
                        <a:pt x="802" y="118"/>
                        <a:pt x="802" y="118"/>
                      </a:cubicBezTo>
                      <a:cubicBezTo>
                        <a:pt x="798" y="113"/>
                        <a:pt x="791" y="113"/>
                        <a:pt x="786" y="117"/>
                      </a:cubicBezTo>
                      <a:cubicBezTo>
                        <a:pt x="711" y="182"/>
                        <a:pt x="711" y="182"/>
                        <a:pt x="711" y="182"/>
                      </a:cubicBezTo>
                      <a:cubicBezTo>
                        <a:pt x="661" y="144"/>
                        <a:pt x="601" y="119"/>
                        <a:pt x="537" y="110"/>
                      </a:cubicBezTo>
                      <a:cubicBezTo>
                        <a:pt x="530" y="11"/>
                        <a:pt x="530" y="11"/>
                        <a:pt x="530" y="11"/>
                      </a:cubicBezTo>
                      <a:cubicBezTo>
                        <a:pt x="529" y="4"/>
                        <a:pt x="524" y="0"/>
                        <a:pt x="518" y="0"/>
                      </a:cubicBezTo>
                      <a:cubicBezTo>
                        <a:pt x="450" y="0"/>
                        <a:pt x="450" y="0"/>
                        <a:pt x="450" y="0"/>
                      </a:cubicBezTo>
                      <a:cubicBezTo>
                        <a:pt x="444" y="0"/>
                        <a:pt x="439" y="4"/>
                        <a:pt x="438" y="11"/>
                      </a:cubicBezTo>
                      <a:cubicBezTo>
                        <a:pt x="431" y="110"/>
                        <a:pt x="431" y="110"/>
                        <a:pt x="431" y="110"/>
                      </a:cubicBezTo>
                      <a:cubicBezTo>
                        <a:pt x="366" y="119"/>
                        <a:pt x="307" y="144"/>
                        <a:pt x="257" y="182"/>
                      </a:cubicBezTo>
                      <a:cubicBezTo>
                        <a:pt x="182" y="117"/>
                        <a:pt x="182" y="117"/>
                        <a:pt x="182" y="117"/>
                      </a:cubicBezTo>
                      <a:cubicBezTo>
                        <a:pt x="177" y="113"/>
                        <a:pt x="170" y="113"/>
                        <a:pt x="165" y="117"/>
                      </a:cubicBezTo>
                      <a:cubicBezTo>
                        <a:pt x="117" y="165"/>
                        <a:pt x="117" y="165"/>
                        <a:pt x="117" y="165"/>
                      </a:cubicBezTo>
                      <a:cubicBezTo>
                        <a:pt x="113" y="170"/>
                        <a:pt x="113" y="177"/>
                        <a:pt x="117" y="182"/>
                      </a:cubicBezTo>
                      <a:cubicBezTo>
                        <a:pt x="182" y="256"/>
                        <a:pt x="182" y="256"/>
                        <a:pt x="182" y="256"/>
                      </a:cubicBezTo>
                      <a:cubicBezTo>
                        <a:pt x="144" y="307"/>
                        <a:pt x="119" y="366"/>
                        <a:pt x="110" y="431"/>
                      </a:cubicBezTo>
                      <a:cubicBezTo>
                        <a:pt x="11" y="438"/>
                        <a:pt x="11" y="438"/>
                        <a:pt x="11" y="438"/>
                      </a:cubicBezTo>
                      <a:cubicBezTo>
                        <a:pt x="4" y="438"/>
                        <a:pt x="0" y="444"/>
                        <a:pt x="0" y="450"/>
                      </a:cubicBezTo>
                      <a:cubicBezTo>
                        <a:pt x="0" y="518"/>
                        <a:pt x="0" y="518"/>
                        <a:pt x="0" y="518"/>
                      </a:cubicBezTo>
                      <a:cubicBezTo>
                        <a:pt x="0" y="524"/>
                        <a:pt x="4" y="529"/>
                        <a:pt x="11" y="530"/>
                      </a:cubicBezTo>
                      <a:cubicBezTo>
                        <a:pt x="109" y="536"/>
                        <a:pt x="109" y="536"/>
                        <a:pt x="109" y="536"/>
                      </a:cubicBezTo>
                      <a:cubicBezTo>
                        <a:pt x="119" y="601"/>
                        <a:pt x="144" y="661"/>
                        <a:pt x="182" y="711"/>
                      </a:cubicBezTo>
                      <a:cubicBezTo>
                        <a:pt x="117" y="786"/>
                        <a:pt x="117" y="786"/>
                        <a:pt x="117" y="786"/>
                      </a:cubicBezTo>
                      <a:cubicBezTo>
                        <a:pt x="113" y="791"/>
                        <a:pt x="113" y="798"/>
                        <a:pt x="117" y="802"/>
                      </a:cubicBezTo>
                      <a:cubicBezTo>
                        <a:pt x="165" y="850"/>
                        <a:pt x="165" y="850"/>
                        <a:pt x="165" y="850"/>
                      </a:cubicBezTo>
                      <a:cubicBezTo>
                        <a:pt x="170" y="855"/>
                        <a:pt x="177" y="855"/>
                        <a:pt x="182" y="851"/>
                      </a:cubicBezTo>
                      <a:cubicBezTo>
                        <a:pt x="256" y="786"/>
                        <a:pt x="256" y="786"/>
                        <a:pt x="256" y="786"/>
                      </a:cubicBezTo>
                      <a:cubicBezTo>
                        <a:pt x="306" y="823"/>
                        <a:pt x="366" y="849"/>
                        <a:pt x="431" y="858"/>
                      </a:cubicBezTo>
                      <a:cubicBezTo>
                        <a:pt x="438" y="957"/>
                        <a:pt x="438" y="957"/>
                        <a:pt x="438" y="957"/>
                      </a:cubicBezTo>
                      <a:cubicBezTo>
                        <a:pt x="438" y="963"/>
                        <a:pt x="444" y="968"/>
                        <a:pt x="450" y="968"/>
                      </a:cubicBezTo>
                      <a:cubicBezTo>
                        <a:pt x="518" y="968"/>
                        <a:pt x="518" y="968"/>
                        <a:pt x="518" y="968"/>
                      </a:cubicBezTo>
                      <a:cubicBezTo>
                        <a:pt x="524" y="968"/>
                        <a:pt x="529" y="963"/>
                        <a:pt x="530" y="957"/>
                      </a:cubicBezTo>
                      <a:cubicBezTo>
                        <a:pt x="536" y="858"/>
                        <a:pt x="536" y="858"/>
                        <a:pt x="536" y="858"/>
                      </a:cubicBezTo>
                      <a:cubicBezTo>
                        <a:pt x="601" y="849"/>
                        <a:pt x="661" y="824"/>
                        <a:pt x="711" y="786"/>
                      </a:cubicBezTo>
                      <a:cubicBezTo>
                        <a:pt x="786" y="851"/>
                        <a:pt x="786" y="851"/>
                        <a:pt x="786" y="851"/>
                      </a:cubicBezTo>
                      <a:cubicBezTo>
                        <a:pt x="791" y="855"/>
                        <a:pt x="798" y="855"/>
                        <a:pt x="802" y="850"/>
                      </a:cubicBezTo>
                      <a:cubicBezTo>
                        <a:pt x="850" y="802"/>
                        <a:pt x="850" y="802"/>
                        <a:pt x="850" y="802"/>
                      </a:cubicBezTo>
                      <a:cubicBezTo>
                        <a:pt x="855" y="798"/>
                        <a:pt x="855" y="791"/>
                        <a:pt x="851" y="786"/>
                      </a:cubicBezTo>
                      <a:cubicBezTo>
                        <a:pt x="786" y="711"/>
                        <a:pt x="786" y="711"/>
                        <a:pt x="786" y="711"/>
                      </a:cubicBezTo>
                      <a:cubicBezTo>
                        <a:pt x="823" y="661"/>
                        <a:pt x="849" y="602"/>
                        <a:pt x="858" y="537"/>
                      </a:cubicBezTo>
                      <a:cubicBezTo>
                        <a:pt x="957" y="530"/>
                        <a:pt x="957" y="530"/>
                        <a:pt x="957" y="530"/>
                      </a:cubicBezTo>
                      <a:cubicBezTo>
                        <a:pt x="963" y="529"/>
                        <a:pt x="968" y="524"/>
                        <a:pt x="968" y="518"/>
                      </a:cubicBezTo>
                      <a:cubicBezTo>
                        <a:pt x="968" y="450"/>
                        <a:pt x="968" y="450"/>
                        <a:pt x="968" y="450"/>
                      </a:cubicBezTo>
                      <a:cubicBezTo>
                        <a:pt x="968" y="444"/>
                        <a:pt x="963" y="439"/>
                        <a:pt x="957" y="438"/>
                      </a:cubicBezTo>
                      <a:close/>
                      <a:moveTo>
                        <a:pt x="484" y="775"/>
                      </a:moveTo>
                      <a:cubicBezTo>
                        <a:pt x="323" y="775"/>
                        <a:pt x="192" y="645"/>
                        <a:pt x="192" y="484"/>
                      </a:cubicBezTo>
                      <a:cubicBezTo>
                        <a:pt x="192" y="323"/>
                        <a:pt x="323" y="192"/>
                        <a:pt x="484" y="192"/>
                      </a:cubicBezTo>
                      <a:cubicBezTo>
                        <a:pt x="645" y="192"/>
                        <a:pt x="775" y="323"/>
                        <a:pt x="775" y="484"/>
                      </a:cubicBezTo>
                      <a:cubicBezTo>
                        <a:pt x="775" y="645"/>
                        <a:pt x="645" y="775"/>
                        <a:pt x="484" y="7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8" name="Group 67">
                <a:extLst>
                  <a:ext uri="{FF2B5EF4-FFF2-40B4-BE49-F238E27FC236}">
                    <a16:creationId xmlns:a16="http://schemas.microsoft.com/office/drawing/2014/main" id="{0FBA275B-615C-F735-20E0-C25F7581B7E3}"/>
                  </a:ext>
                </a:extLst>
              </p:cNvPr>
              <p:cNvGrpSpPr/>
              <p:nvPr/>
            </p:nvGrpSpPr>
            <p:grpSpPr>
              <a:xfrm>
                <a:off x="2132773" y="2655700"/>
                <a:ext cx="812800" cy="814388"/>
                <a:chOff x="2133601" y="2994025"/>
                <a:chExt cx="812800" cy="814388"/>
              </a:xfrm>
              <a:solidFill>
                <a:srgbClr val="F59332"/>
              </a:solidFill>
            </p:grpSpPr>
            <p:sp>
              <p:nvSpPr>
                <p:cNvPr id="69" name="Oval 8">
                  <a:extLst>
                    <a:ext uri="{FF2B5EF4-FFF2-40B4-BE49-F238E27FC236}">
                      <a16:creationId xmlns:a16="http://schemas.microsoft.com/office/drawing/2014/main" id="{CFAEFF5F-E8E5-0063-88F7-5B5E68E52BA8}"/>
                    </a:ext>
                  </a:extLst>
                </p:cNvPr>
                <p:cNvSpPr>
                  <a:spLocks noChangeArrowheads="1"/>
                </p:cNvSpPr>
                <p:nvPr/>
              </p:nvSpPr>
              <p:spPr bwMode="auto">
                <a:xfrm>
                  <a:off x="2133601" y="2994025"/>
                  <a:ext cx="812800" cy="814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Oval 10">
                  <a:extLst>
                    <a:ext uri="{FF2B5EF4-FFF2-40B4-BE49-F238E27FC236}">
                      <a16:creationId xmlns:a16="http://schemas.microsoft.com/office/drawing/2014/main" id="{CDAFF8D2-FB46-6030-264A-7EEA75E965DA}"/>
                    </a:ext>
                  </a:extLst>
                </p:cNvPr>
                <p:cNvSpPr>
                  <a:spLocks noChangeArrowheads="1"/>
                </p:cNvSpPr>
                <p:nvPr/>
              </p:nvSpPr>
              <p:spPr bwMode="auto">
                <a:xfrm>
                  <a:off x="2254251" y="3114675"/>
                  <a:ext cx="571500" cy="571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grpSp>
        <p:nvGrpSpPr>
          <p:cNvPr id="83" name="Group 82">
            <a:extLst>
              <a:ext uri="{FF2B5EF4-FFF2-40B4-BE49-F238E27FC236}">
                <a16:creationId xmlns:a16="http://schemas.microsoft.com/office/drawing/2014/main" id="{61D79646-9D6B-1C46-4BBB-FCB52CBCC68E}"/>
              </a:ext>
            </a:extLst>
          </p:cNvPr>
          <p:cNvGrpSpPr/>
          <p:nvPr/>
        </p:nvGrpSpPr>
        <p:grpSpPr>
          <a:xfrm>
            <a:off x="8610600" y="796586"/>
            <a:ext cx="3471401" cy="2527191"/>
            <a:chOff x="8118936" y="1691279"/>
            <a:chExt cx="3471401" cy="2527191"/>
          </a:xfrm>
        </p:grpSpPr>
        <p:sp>
          <p:nvSpPr>
            <p:cNvPr id="63" name="TextBox 62">
              <a:extLst>
                <a:ext uri="{FF2B5EF4-FFF2-40B4-BE49-F238E27FC236}">
                  <a16:creationId xmlns:a16="http://schemas.microsoft.com/office/drawing/2014/main" id="{3D028CBB-3CB2-8875-B957-A79A91C69CD7}"/>
                </a:ext>
              </a:extLst>
            </p:cNvPr>
            <p:cNvSpPr txBox="1"/>
            <p:nvPr/>
          </p:nvSpPr>
          <p:spPr>
            <a:xfrm>
              <a:off x="8118936" y="3295140"/>
              <a:ext cx="3471401" cy="923330"/>
            </a:xfrm>
            <a:prstGeom prst="rect">
              <a:avLst/>
            </a:prstGeom>
            <a:noFill/>
          </p:spPr>
          <p:txBody>
            <a:bodyPr wrap="square" rtlCol="0">
              <a:spAutoFit/>
            </a:bodyPr>
            <a:lstStyle/>
            <a:p>
              <a:pPr algn="ctr"/>
              <a:r>
                <a:rPr lang="en-US" dirty="0">
                  <a:solidFill>
                    <a:schemeClr val="bg2">
                      <a:lumMod val="25000"/>
                    </a:schemeClr>
                  </a:solidFill>
                </a:rPr>
                <a:t>On the gate in the morning or</a:t>
              </a:r>
            </a:p>
            <a:p>
              <a:pPr algn="ctr"/>
              <a:r>
                <a:rPr lang="en-GB" dirty="0" err="1">
                  <a:hlinkClick r:id="rId4"/>
                </a:rPr>
                <a:t>sendco</a:t>
              </a:r>
              <a:r>
                <a:rPr lang="en-GB" dirty="0">
                  <a:hlinkClick r:id="rId4"/>
                </a:rPr>
                <a:t>@</a:t>
              </a:r>
            </a:p>
            <a:p>
              <a:pPr algn="ctr"/>
              <a:r>
                <a:rPr lang="en-GB" dirty="0">
                  <a:hlinkClick r:id="rId4"/>
                </a:rPr>
                <a:t>st-cecilias.wokingham.sch.uk</a:t>
              </a:r>
              <a:endParaRPr lang="en-US" dirty="0">
                <a:solidFill>
                  <a:schemeClr val="bg2">
                    <a:lumMod val="25000"/>
                  </a:schemeClr>
                </a:solidFill>
              </a:endParaRPr>
            </a:p>
          </p:txBody>
        </p:sp>
        <p:grpSp>
          <p:nvGrpSpPr>
            <p:cNvPr id="73" name="Group 72">
              <a:extLst>
                <a:ext uri="{FF2B5EF4-FFF2-40B4-BE49-F238E27FC236}">
                  <a16:creationId xmlns:a16="http://schemas.microsoft.com/office/drawing/2014/main" id="{CD6D531F-A825-573A-2D0D-8FC193E7962B}"/>
                </a:ext>
              </a:extLst>
            </p:cNvPr>
            <p:cNvGrpSpPr/>
            <p:nvPr/>
          </p:nvGrpSpPr>
          <p:grpSpPr>
            <a:xfrm>
              <a:off x="9163914" y="1691279"/>
              <a:ext cx="1381447" cy="1361105"/>
              <a:chOff x="1291398" y="1814325"/>
              <a:chExt cx="2495550" cy="2495550"/>
            </a:xfrm>
          </p:grpSpPr>
          <p:grpSp>
            <p:nvGrpSpPr>
              <p:cNvPr id="74" name="Group 73">
                <a:extLst>
                  <a:ext uri="{FF2B5EF4-FFF2-40B4-BE49-F238E27FC236}">
                    <a16:creationId xmlns:a16="http://schemas.microsoft.com/office/drawing/2014/main" id="{EE3ACE74-D590-0E8E-9C8D-5A7D20BC76DF}"/>
                  </a:ext>
                </a:extLst>
              </p:cNvPr>
              <p:cNvGrpSpPr/>
              <p:nvPr/>
            </p:nvGrpSpPr>
            <p:grpSpPr>
              <a:xfrm>
                <a:off x="1291398" y="1814325"/>
                <a:ext cx="2495550" cy="2495550"/>
                <a:chOff x="1292226" y="2152650"/>
                <a:chExt cx="2495550" cy="2495550"/>
              </a:xfrm>
              <a:solidFill>
                <a:srgbClr val="F59332"/>
              </a:solidFill>
            </p:grpSpPr>
            <p:sp>
              <p:nvSpPr>
                <p:cNvPr id="78" name="Freeform 6">
                  <a:extLst>
                    <a:ext uri="{FF2B5EF4-FFF2-40B4-BE49-F238E27FC236}">
                      <a16:creationId xmlns:a16="http://schemas.microsoft.com/office/drawing/2014/main" id="{3A7833FA-B949-A6E1-0BAB-113084484262}"/>
                    </a:ext>
                  </a:extLst>
                </p:cNvPr>
                <p:cNvSpPr>
                  <a:spLocks noEditPoints="1"/>
                </p:cNvSpPr>
                <p:nvPr/>
              </p:nvSpPr>
              <p:spPr bwMode="auto">
                <a:xfrm>
                  <a:off x="1292226" y="2152650"/>
                  <a:ext cx="2495550" cy="2495550"/>
                </a:xfrm>
                <a:custGeom>
                  <a:avLst/>
                  <a:gdLst>
                    <a:gd name="T0" fmla="*/ 490 w 1048"/>
                    <a:gd name="T1" fmla="*/ 1048 h 1048"/>
                    <a:gd name="T2" fmla="*/ 438 w 1048"/>
                    <a:gd name="T3" fmla="*/ 1000 h 1048"/>
                    <a:gd name="T4" fmla="*/ 433 w 1048"/>
                    <a:gd name="T5" fmla="*/ 932 h 1048"/>
                    <a:gd name="T6" fmla="*/ 299 w 1048"/>
                    <a:gd name="T7" fmla="*/ 876 h 1048"/>
                    <a:gd name="T8" fmla="*/ 248 w 1048"/>
                    <a:gd name="T9" fmla="*/ 921 h 1048"/>
                    <a:gd name="T10" fmla="*/ 214 w 1048"/>
                    <a:gd name="T11" fmla="*/ 934 h 1048"/>
                    <a:gd name="T12" fmla="*/ 177 w 1048"/>
                    <a:gd name="T13" fmla="*/ 919 h 1048"/>
                    <a:gd name="T14" fmla="*/ 129 w 1048"/>
                    <a:gd name="T15" fmla="*/ 871 h 1048"/>
                    <a:gd name="T16" fmla="*/ 127 w 1048"/>
                    <a:gd name="T17" fmla="*/ 800 h 1048"/>
                    <a:gd name="T18" fmla="*/ 171 w 1048"/>
                    <a:gd name="T19" fmla="*/ 748 h 1048"/>
                    <a:gd name="T20" fmla="*/ 116 w 1048"/>
                    <a:gd name="T21" fmla="*/ 614 h 1048"/>
                    <a:gd name="T22" fmla="*/ 48 w 1048"/>
                    <a:gd name="T23" fmla="*/ 610 h 1048"/>
                    <a:gd name="T24" fmla="*/ 0 w 1048"/>
                    <a:gd name="T25" fmla="*/ 558 h 1048"/>
                    <a:gd name="T26" fmla="*/ 0 w 1048"/>
                    <a:gd name="T27" fmla="*/ 490 h 1048"/>
                    <a:gd name="T28" fmla="*/ 48 w 1048"/>
                    <a:gd name="T29" fmla="*/ 438 h 1048"/>
                    <a:gd name="T30" fmla="*/ 116 w 1048"/>
                    <a:gd name="T31" fmla="*/ 433 h 1048"/>
                    <a:gd name="T32" fmla="*/ 171 w 1048"/>
                    <a:gd name="T33" fmla="*/ 299 h 1048"/>
                    <a:gd name="T34" fmla="*/ 127 w 1048"/>
                    <a:gd name="T35" fmla="*/ 248 h 1048"/>
                    <a:gd name="T36" fmla="*/ 129 w 1048"/>
                    <a:gd name="T37" fmla="*/ 177 h 1048"/>
                    <a:gd name="T38" fmla="*/ 177 w 1048"/>
                    <a:gd name="T39" fmla="*/ 129 h 1048"/>
                    <a:gd name="T40" fmla="*/ 214 w 1048"/>
                    <a:gd name="T41" fmla="*/ 114 h 1048"/>
                    <a:gd name="T42" fmla="*/ 248 w 1048"/>
                    <a:gd name="T43" fmla="*/ 127 h 1048"/>
                    <a:gd name="T44" fmla="*/ 299 w 1048"/>
                    <a:gd name="T45" fmla="*/ 171 h 1048"/>
                    <a:gd name="T46" fmla="*/ 434 w 1048"/>
                    <a:gd name="T47" fmla="*/ 116 h 1048"/>
                    <a:gd name="T48" fmla="*/ 438 w 1048"/>
                    <a:gd name="T49" fmla="*/ 48 h 1048"/>
                    <a:gd name="T50" fmla="*/ 490 w 1048"/>
                    <a:gd name="T51" fmla="*/ 0 h 1048"/>
                    <a:gd name="T52" fmla="*/ 558 w 1048"/>
                    <a:gd name="T53" fmla="*/ 0 h 1048"/>
                    <a:gd name="T54" fmla="*/ 610 w 1048"/>
                    <a:gd name="T55" fmla="*/ 48 h 1048"/>
                    <a:gd name="T56" fmla="*/ 614 w 1048"/>
                    <a:gd name="T57" fmla="*/ 116 h 1048"/>
                    <a:gd name="T58" fmla="*/ 748 w 1048"/>
                    <a:gd name="T59" fmla="*/ 172 h 1048"/>
                    <a:gd name="T60" fmla="*/ 800 w 1048"/>
                    <a:gd name="T61" fmla="*/ 127 h 1048"/>
                    <a:gd name="T62" fmla="*/ 834 w 1048"/>
                    <a:gd name="T63" fmla="*/ 114 h 1048"/>
                    <a:gd name="T64" fmla="*/ 871 w 1048"/>
                    <a:gd name="T65" fmla="*/ 129 h 1048"/>
                    <a:gd name="T66" fmla="*/ 919 w 1048"/>
                    <a:gd name="T67" fmla="*/ 177 h 1048"/>
                    <a:gd name="T68" fmla="*/ 921 w 1048"/>
                    <a:gd name="T69" fmla="*/ 248 h 1048"/>
                    <a:gd name="T70" fmla="*/ 876 w 1048"/>
                    <a:gd name="T71" fmla="*/ 299 h 1048"/>
                    <a:gd name="T72" fmla="*/ 932 w 1048"/>
                    <a:gd name="T73" fmla="*/ 434 h 1048"/>
                    <a:gd name="T74" fmla="*/ 1000 w 1048"/>
                    <a:gd name="T75" fmla="*/ 438 h 1048"/>
                    <a:gd name="T76" fmla="*/ 1048 w 1048"/>
                    <a:gd name="T77" fmla="*/ 490 h 1048"/>
                    <a:gd name="T78" fmla="*/ 1048 w 1048"/>
                    <a:gd name="T79" fmla="*/ 558 h 1048"/>
                    <a:gd name="T80" fmla="*/ 1000 w 1048"/>
                    <a:gd name="T81" fmla="*/ 610 h 1048"/>
                    <a:gd name="T82" fmla="*/ 932 w 1048"/>
                    <a:gd name="T83" fmla="*/ 614 h 1048"/>
                    <a:gd name="T84" fmla="*/ 876 w 1048"/>
                    <a:gd name="T85" fmla="*/ 749 h 1048"/>
                    <a:gd name="T86" fmla="*/ 921 w 1048"/>
                    <a:gd name="T87" fmla="*/ 800 h 1048"/>
                    <a:gd name="T88" fmla="*/ 918 w 1048"/>
                    <a:gd name="T89" fmla="*/ 871 h 1048"/>
                    <a:gd name="T90" fmla="*/ 871 w 1048"/>
                    <a:gd name="T91" fmla="*/ 919 h 1048"/>
                    <a:gd name="T92" fmla="*/ 834 w 1048"/>
                    <a:gd name="T93" fmla="*/ 934 h 1048"/>
                    <a:gd name="T94" fmla="*/ 834 w 1048"/>
                    <a:gd name="T95" fmla="*/ 934 h 1048"/>
                    <a:gd name="T96" fmla="*/ 800 w 1048"/>
                    <a:gd name="T97" fmla="*/ 921 h 1048"/>
                    <a:gd name="T98" fmla="*/ 748 w 1048"/>
                    <a:gd name="T99" fmla="*/ 876 h 1048"/>
                    <a:gd name="T100" fmla="*/ 614 w 1048"/>
                    <a:gd name="T101" fmla="*/ 932 h 1048"/>
                    <a:gd name="T102" fmla="*/ 610 w 1048"/>
                    <a:gd name="T103" fmla="*/ 1000 h 1048"/>
                    <a:gd name="T104" fmla="*/ 558 w 1048"/>
                    <a:gd name="T105" fmla="*/ 1048 h 1048"/>
                    <a:gd name="T106" fmla="*/ 490 w 1048"/>
                    <a:gd name="T107" fmla="*/ 1048 h 1048"/>
                    <a:gd name="T108" fmla="*/ 524 w 1048"/>
                    <a:gd name="T109" fmla="*/ 272 h 1048"/>
                    <a:gd name="T110" fmla="*/ 272 w 1048"/>
                    <a:gd name="T111" fmla="*/ 524 h 1048"/>
                    <a:gd name="T112" fmla="*/ 524 w 1048"/>
                    <a:gd name="T113" fmla="*/ 775 h 1048"/>
                    <a:gd name="T114" fmla="*/ 775 w 1048"/>
                    <a:gd name="T115" fmla="*/ 524 h 1048"/>
                    <a:gd name="T116" fmla="*/ 524 w 1048"/>
                    <a:gd name="T117" fmla="*/ 2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8" h="1048">
                      <a:moveTo>
                        <a:pt x="490" y="1048"/>
                      </a:moveTo>
                      <a:cubicBezTo>
                        <a:pt x="463" y="1048"/>
                        <a:pt x="440" y="1027"/>
                        <a:pt x="438" y="1000"/>
                      </a:cubicBezTo>
                      <a:cubicBezTo>
                        <a:pt x="433" y="932"/>
                        <a:pt x="433" y="932"/>
                        <a:pt x="433" y="932"/>
                      </a:cubicBezTo>
                      <a:cubicBezTo>
                        <a:pt x="386" y="921"/>
                        <a:pt x="340" y="903"/>
                        <a:pt x="299" y="876"/>
                      </a:cubicBezTo>
                      <a:cubicBezTo>
                        <a:pt x="248" y="921"/>
                        <a:pt x="248" y="921"/>
                        <a:pt x="248" y="921"/>
                      </a:cubicBezTo>
                      <a:cubicBezTo>
                        <a:pt x="238" y="929"/>
                        <a:pt x="226" y="934"/>
                        <a:pt x="214" y="934"/>
                      </a:cubicBezTo>
                      <a:cubicBezTo>
                        <a:pt x="200" y="934"/>
                        <a:pt x="187" y="928"/>
                        <a:pt x="177" y="919"/>
                      </a:cubicBezTo>
                      <a:cubicBezTo>
                        <a:pt x="129" y="871"/>
                        <a:pt x="129" y="871"/>
                        <a:pt x="129" y="871"/>
                      </a:cubicBezTo>
                      <a:cubicBezTo>
                        <a:pt x="110" y="851"/>
                        <a:pt x="109" y="820"/>
                        <a:pt x="127" y="800"/>
                      </a:cubicBezTo>
                      <a:cubicBezTo>
                        <a:pt x="171" y="748"/>
                        <a:pt x="171" y="748"/>
                        <a:pt x="171" y="748"/>
                      </a:cubicBezTo>
                      <a:cubicBezTo>
                        <a:pt x="145" y="707"/>
                        <a:pt x="126" y="662"/>
                        <a:pt x="116" y="614"/>
                      </a:cubicBezTo>
                      <a:cubicBezTo>
                        <a:pt x="48" y="610"/>
                        <a:pt x="48" y="610"/>
                        <a:pt x="48" y="610"/>
                      </a:cubicBezTo>
                      <a:cubicBezTo>
                        <a:pt x="21" y="608"/>
                        <a:pt x="0" y="585"/>
                        <a:pt x="0" y="558"/>
                      </a:cubicBezTo>
                      <a:cubicBezTo>
                        <a:pt x="0" y="490"/>
                        <a:pt x="0" y="490"/>
                        <a:pt x="0" y="490"/>
                      </a:cubicBezTo>
                      <a:cubicBezTo>
                        <a:pt x="0" y="463"/>
                        <a:pt x="21" y="440"/>
                        <a:pt x="48" y="438"/>
                      </a:cubicBezTo>
                      <a:cubicBezTo>
                        <a:pt x="116" y="433"/>
                        <a:pt x="116" y="433"/>
                        <a:pt x="116" y="433"/>
                      </a:cubicBezTo>
                      <a:cubicBezTo>
                        <a:pt x="126" y="386"/>
                        <a:pt x="145" y="340"/>
                        <a:pt x="171" y="299"/>
                      </a:cubicBezTo>
                      <a:cubicBezTo>
                        <a:pt x="127" y="248"/>
                        <a:pt x="127" y="248"/>
                        <a:pt x="127" y="248"/>
                      </a:cubicBezTo>
                      <a:cubicBezTo>
                        <a:pt x="109" y="227"/>
                        <a:pt x="110" y="196"/>
                        <a:pt x="129" y="177"/>
                      </a:cubicBezTo>
                      <a:cubicBezTo>
                        <a:pt x="177" y="129"/>
                        <a:pt x="177" y="129"/>
                        <a:pt x="177" y="129"/>
                      </a:cubicBezTo>
                      <a:cubicBezTo>
                        <a:pt x="187" y="119"/>
                        <a:pt x="200" y="114"/>
                        <a:pt x="214" y="114"/>
                      </a:cubicBezTo>
                      <a:cubicBezTo>
                        <a:pt x="226" y="114"/>
                        <a:pt x="239" y="118"/>
                        <a:pt x="248" y="127"/>
                      </a:cubicBezTo>
                      <a:cubicBezTo>
                        <a:pt x="299" y="171"/>
                        <a:pt x="299" y="171"/>
                        <a:pt x="299" y="171"/>
                      </a:cubicBezTo>
                      <a:cubicBezTo>
                        <a:pt x="340" y="145"/>
                        <a:pt x="386" y="126"/>
                        <a:pt x="434" y="116"/>
                      </a:cubicBezTo>
                      <a:cubicBezTo>
                        <a:pt x="438" y="48"/>
                        <a:pt x="438" y="48"/>
                        <a:pt x="438" y="48"/>
                      </a:cubicBezTo>
                      <a:cubicBezTo>
                        <a:pt x="440" y="21"/>
                        <a:pt x="463" y="0"/>
                        <a:pt x="490" y="0"/>
                      </a:cubicBezTo>
                      <a:cubicBezTo>
                        <a:pt x="558" y="0"/>
                        <a:pt x="558" y="0"/>
                        <a:pt x="558" y="0"/>
                      </a:cubicBezTo>
                      <a:cubicBezTo>
                        <a:pt x="585" y="0"/>
                        <a:pt x="608" y="21"/>
                        <a:pt x="610" y="48"/>
                      </a:cubicBezTo>
                      <a:cubicBezTo>
                        <a:pt x="614" y="116"/>
                        <a:pt x="614" y="116"/>
                        <a:pt x="614" y="116"/>
                      </a:cubicBezTo>
                      <a:cubicBezTo>
                        <a:pt x="662" y="126"/>
                        <a:pt x="707" y="145"/>
                        <a:pt x="748" y="172"/>
                      </a:cubicBezTo>
                      <a:cubicBezTo>
                        <a:pt x="800" y="127"/>
                        <a:pt x="800" y="127"/>
                        <a:pt x="800" y="127"/>
                      </a:cubicBezTo>
                      <a:cubicBezTo>
                        <a:pt x="809" y="119"/>
                        <a:pt x="821" y="114"/>
                        <a:pt x="834" y="114"/>
                      </a:cubicBezTo>
                      <a:cubicBezTo>
                        <a:pt x="848" y="114"/>
                        <a:pt x="861" y="119"/>
                        <a:pt x="871" y="129"/>
                      </a:cubicBezTo>
                      <a:cubicBezTo>
                        <a:pt x="919" y="177"/>
                        <a:pt x="919" y="177"/>
                        <a:pt x="919" y="177"/>
                      </a:cubicBezTo>
                      <a:cubicBezTo>
                        <a:pt x="938" y="196"/>
                        <a:pt x="939" y="228"/>
                        <a:pt x="921" y="248"/>
                      </a:cubicBezTo>
                      <a:cubicBezTo>
                        <a:pt x="876" y="299"/>
                        <a:pt x="876" y="299"/>
                        <a:pt x="876" y="299"/>
                      </a:cubicBezTo>
                      <a:cubicBezTo>
                        <a:pt x="903" y="341"/>
                        <a:pt x="921" y="386"/>
                        <a:pt x="932" y="434"/>
                      </a:cubicBezTo>
                      <a:cubicBezTo>
                        <a:pt x="1000" y="438"/>
                        <a:pt x="1000" y="438"/>
                        <a:pt x="1000" y="438"/>
                      </a:cubicBezTo>
                      <a:cubicBezTo>
                        <a:pt x="1027" y="440"/>
                        <a:pt x="1048" y="463"/>
                        <a:pt x="1048" y="490"/>
                      </a:cubicBezTo>
                      <a:cubicBezTo>
                        <a:pt x="1048" y="558"/>
                        <a:pt x="1048" y="558"/>
                        <a:pt x="1048" y="558"/>
                      </a:cubicBezTo>
                      <a:cubicBezTo>
                        <a:pt x="1048" y="585"/>
                        <a:pt x="1027" y="608"/>
                        <a:pt x="1000" y="610"/>
                      </a:cubicBezTo>
                      <a:cubicBezTo>
                        <a:pt x="932" y="614"/>
                        <a:pt x="932" y="614"/>
                        <a:pt x="932" y="614"/>
                      </a:cubicBezTo>
                      <a:cubicBezTo>
                        <a:pt x="921" y="662"/>
                        <a:pt x="902" y="707"/>
                        <a:pt x="876" y="749"/>
                      </a:cubicBezTo>
                      <a:cubicBezTo>
                        <a:pt x="921" y="800"/>
                        <a:pt x="921" y="800"/>
                        <a:pt x="921" y="800"/>
                      </a:cubicBezTo>
                      <a:cubicBezTo>
                        <a:pt x="939" y="820"/>
                        <a:pt x="938" y="852"/>
                        <a:pt x="918" y="871"/>
                      </a:cubicBezTo>
                      <a:cubicBezTo>
                        <a:pt x="871" y="919"/>
                        <a:pt x="871" y="919"/>
                        <a:pt x="871" y="919"/>
                      </a:cubicBezTo>
                      <a:cubicBezTo>
                        <a:pt x="861" y="928"/>
                        <a:pt x="848" y="934"/>
                        <a:pt x="834" y="934"/>
                      </a:cubicBezTo>
                      <a:cubicBezTo>
                        <a:pt x="834" y="934"/>
                        <a:pt x="834" y="934"/>
                        <a:pt x="834" y="934"/>
                      </a:cubicBezTo>
                      <a:cubicBezTo>
                        <a:pt x="821" y="934"/>
                        <a:pt x="809" y="929"/>
                        <a:pt x="800" y="921"/>
                      </a:cubicBezTo>
                      <a:cubicBezTo>
                        <a:pt x="748" y="876"/>
                        <a:pt x="748" y="876"/>
                        <a:pt x="748" y="876"/>
                      </a:cubicBezTo>
                      <a:cubicBezTo>
                        <a:pt x="707" y="903"/>
                        <a:pt x="662" y="921"/>
                        <a:pt x="614" y="932"/>
                      </a:cubicBezTo>
                      <a:cubicBezTo>
                        <a:pt x="610" y="1000"/>
                        <a:pt x="610" y="1000"/>
                        <a:pt x="610" y="1000"/>
                      </a:cubicBezTo>
                      <a:cubicBezTo>
                        <a:pt x="608" y="1027"/>
                        <a:pt x="585" y="1048"/>
                        <a:pt x="558" y="1048"/>
                      </a:cubicBezTo>
                      <a:lnTo>
                        <a:pt x="490" y="1048"/>
                      </a:lnTo>
                      <a:close/>
                      <a:moveTo>
                        <a:pt x="524" y="272"/>
                      </a:moveTo>
                      <a:cubicBezTo>
                        <a:pt x="385" y="272"/>
                        <a:pt x="272" y="385"/>
                        <a:pt x="272" y="524"/>
                      </a:cubicBezTo>
                      <a:cubicBezTo>
                        <a:pt x="272" y="663"/>
                        <a:pt x="385" y="775"/>
                        <a:pt x="524" y="775"/>
                      </a:cubicBezTo>
                      <a:cubicBezTo>
                        <a:pt x="663" y="775"/>
                        <a:pt x="775" y="663"/>
                        <a:pt x="775" y="524"/>
                      </a:cubicBezTo>
                      <a:cubicBezTo>
                        <a:pt x="775" y="385"/>
                        <a:pt x="663" y="272"/>
                        <a:pt x="524"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1">
                  <a:extLst>
                    <a:ext uri="{FF2B5EF4-FFF2-40B4-BE49-F238E27FC236}">
                      <a16:creationId xmlns:a16="http://schemas.microsoft.com/office/drawing/2014/main" id="{4E75DB02-6BAF-F6A4-D5CB-A2A9B684FAA8}"/>
                    </a:ext>
                  </a:extLst>
                </p:cNvPr>
                <p:cNvSpPr>
                  <a:spLocks noEditPoints="1"/>
                </p:cNvSpPr>
                <p:nvPr/>
              </p:nvSpPr>
              <p:spPr bwMode="auto">
                <a:xfrm>
                  <a:off x="1387476" y="2247900"/>
                  <a:ext cx="2305050" cy="2305050"/>
                </a:xfrm>
                <a:custGeom>
                  <a:avLst/>
                  <a:gdLst>
                    <a:gd name="T0" fmla="*/ 957 w 968"/>
                    <a:gd name="T1" fmla="*/ 438 h 968"/>
                    <a:gd name="T2" fmla="*/ 858 w 968"/>
                    <a:gd name="T3" fmla="*/ 431 h 968"/>
                    <a:gd name="T4" fmla="*/ 786 w 968"/>
                    <a:gd name="T5" fmla="*/ 257 h 968"/>
                    <a:gd name="T6" fmla="*/ 851 w 968"/>
                    <a:gd name="T7" fmla="*/ 182 h 968"/>
                    <a:gd name="T8" fmla="*/ 850 w 968"/>
                    <a:gd name="T9" fmla="*/ 165 h 968"/>
                    <a:gd name="T10" fmla="*/ 802 w 968"/>
                    <a:gd name="T11" fmla="*/ 118 h 968"/>
                    <a:gd name="T12" fmla="*/ 786 w 968"/>
                    <a:gd name="T13" fmla="*/ 117 h 968"/>
                    <a:gd name="T14" fmla="*/ 711 w 968"/>
                    <a:gd name="T15" fmla="*/ 182 h 968"/>
                    <a:gd name="T16" fmla="*/ 537 w 968"/>
                    <a:gd name="T17" fmla="*/ 110 h 968"/>
                    <a:gd name="T18" fmla="*/ 530 w 968"/>
                    <a:gd name="T19" fmla="*/ 11 h 968"/>
                    <a:gd name="T20" fmla="*/ 518 w 968"/>
                    <a:gd name="T21" fmla="*/ 0 h 968"/>
                    <a:gd name="T22" fmla="*/ 450 w 968"/>
                    <a:gd name="T23" fmla="*/ 0 h 968"/>
                    <a:gd name="T24" fmla="*/ 438 w 968"/>
                    <a:gd name="T25" fmla="*/ 11 h 968"/>
                    <a:gd name="T26" fmla="*/ 431 w 968"/>
                    <a:gd name="T27" fmla="*/ 110 h 968"/>
                    <a:gd name="T28" fmla="*/ 257 w 968"/>
                    <a:gd name="T29" fmla="*/ 182 h 968"/>
                    <a:gd name="T30" fmla="*/ 182 w 968"/>
                    <a:gd name="T31" fmla="*/ 117 h 968"/>
                    <a:gd name="T32" fmla="*/ 165 w 968"/>
                    <a:gd name="T33" fmla="*/ 117 h 968"/>
                    <a:gd name="T34" fmla="*/ 117 w 968"/>
                    <a:gd name="T35" fmla="*/ 165 h 968"/>
                    <a:gd name="T36" fmla="*/ 117 w 968"/>
                    <a:gd name="T37" fmla="*/ 182 h 968"/>
                    <a:gd name="T38" fmla="*/ 182 w 968"/>
                    <a:gd name="T39" fmla="*/ 256 h 968"/>
                    <a:gd name="T40" fmla="*/ 110 w 968"/>
                    <a:gd name="T41" fmla="*/ 431 h 968"/>
                    <a:gd name="T42" fmla="*/ 11 w 968"/>
                    <a:gd name="T43" fmla="*/ 438 h 968"/>
                    <a:gd name="T44" fmla="*/ 0 w 968"/>
                    <a:gd name="T45" fmla="*/ 450 h 968"/>
                    <a:gd name="T46" fmla="*/ 0 w 968"/>
                    <a:gd name="T47" fmla="*/ 518 h 968"/>
                    <a:gd name="T48" fmla="*/ 11 w 968"/>
                    <a:gd name="T49" fmla="*/ 530 h 968"/>
                    <a:gd name="T50" fmla="*/ 109 w 968"/>
                    <a:gd name="T51" fmla="*/ 536 h 968"/>
                    <a:gd name="T52" fmla="*/ 182 w 968"/>
                    <a:gd name="T53" fmla="*/ 711 h 968"/>
                    <a:gd name="T54" fmla="*/ 117 w 968"/>
                    <a:gd name="T55" fmla="*/ 786 h 968"/>
                    <a:gd name="T56" fmla="*/ 117 w 968"/>
                    <a:gd name="T57" fmla="*/ 802 h 968"/>
                    <a:gd name="T58" fmla="*/ 165 w 968"/>
                    <a:gd name="T59" fmla="*/ 850 h 968"/>
                    <a:gd name="T60" fmla="*/ 182 w 968"/>
                    <a:gd name="T61" fmla="*/ 851 h 968"/>
                    <a:gd name="T62" fmla="*/ 256 w 968"/>
                    <a:gd name="T63" fmla="*/ 786 h 968"/>
                    <a:gd name="T64" fmla="*/ 431 w 968"/>
                    <a:gd name="T65" fmla="*/ 858 h 968"/>
                    <a:gd name="T66" fmla="*/ 438 w 968"/>
                    <a:gd name="T67" fmla="*/ 957 h 968"/>
                    <a:gd name="T68" fmla="*/ 450 w 968"/>
                    <a:gd name="T69" fmla="*/ 968 h 968"/>
                    <a:gd name="T70" fmla="*/ 518 w 968"/>
                    <a:gd name="T71" fmla="*/ 968 h 968"/>
                    <a:gd name="T72" fmla="*/ 530 w 968"/>
                    <a:gd name="T73" fmla="*/ 957 h 968"/>
                    <a:gd name="T74" fmla="*/ 536 w 968"/>
                    <a:gd name="T75" fmla="*/ 858 h 968"/>
                    <a:gd name="T76" fmla="*/ 711 w 968"/>
                    <a:gd name="T77" fmla="*/ 786 h 968"/>
                    <a:gd name="T78" fmla="*/ 786 w 968"/>
                    <a:gd name="T79" fmla="*/ 851 h 968"/>
                    <a:gd name="T80" fmla="*/ 802 w 968"/>
                    <a:gd name="T81" fmla="*/ 850 h 968"/>
                    <a:gd name="T82" fmla="*/ 850 w 968"/>
                    <a:gd name="T83" fmla="*/ 802 h 968"/>
                    <a:gd name="T84" fmla="*/ 851 w 968"/>
                    <a:gd name="T85" fmla="*/ 786 h 968"/>
                    <a:gd name="T86" fmla="*/ 786 w 968"/>
                    <a:gd name="T87" fmla="*/ 711 h 968"/>
                    <a:gd name="T88" fmla="*/ 858 w 968"/>
                    <a:gd name="T89" fmla="*/ 537 h 968"/>
                    <a:gd name="T90" fmla="*/ 957 w 968"/>
                    <a:gd name="T91" fmla="*/ 530 h 968"/>
                    <a:gd name="T92" fmla="*/ 968 w 968"/>
                    <a:gd name="T93" fmla="*/ 518 h 968"/>
                    <a:gd name="T94" fmla="*/ 968 w 968"/>
                    <a:gd name="T95" fmla="*/ 450 h 968"/>
                    <a:gd name="T96" fmla="*/ 957 w 968"/>
                    <a:gd name="T97" fmla="*/ 438 h 968"/>
                    <a:gd name="T98" fmla="*/ 484 w 968"/>
                    <a:gd name="T99" fmla="*/ 775 h 968"/>
                    <a:gd name="T100" fmla="*/ 192 w 968"/>
                    <a:gd name="T101" fmla="*/ 484 h 968"/>
                    <a:gd name="T102" fmla="*/ 484 w 968"/>
                    <a:gd name="T103" fmla="*/ 192 h 968"/>
                    <a:gd name="T104" fmla="*/ 775 w 968"/>
                    <a:gd name="T105" fmla="*/ 484 h 968"/>
                    <a:gd name="T106" fmla="*/ 484 w 968"/>
                    <a:gd name="T107" fmla="*/ 775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8" h="968">
                      <a:moveTo>
                        <a:pt x="957" y="438"/>
                      </a:moveTo>
                      <a:cubicBezTo>
                        <a:pt x="858" y="431"/>
                        <a:pt x="858" y="431"/>
                        <a:pt x="858" y="431"/>
                      </a:cubicBezTo>
                      <a:cubicBezTo>
                        <a:pt x="849" y="366"/>
                        <a:pt x="823" y="307"/>
                        <a:pt x="786" y="257"/>
                      </a:cubicBezTo>
                      <a:cubicBezTo>
                        <a:pt x="851" y="182"/>
                        <a:pt x="851" y="182"/>
                        <a:pt x="851" y="182"/>
                      </a:cubicBezTo>
                      <a:cubicBezTo>
                        <a:pt x="855" y="177"/>
                        <a:pt x="855" y="170"/>
                        <a:pt x="850" y="165"/>
                      </a:cubicBezTo>
                      <a:cubicBezTo>
                        <a:pt x="802" y="118"/>
                        <a:pt x="802" y="118"/>
                        <a:pt x="802" y="118"/>
                      </a:cubicBezTo>
                      <a:cubicBezTo>
                        <a:pt x="798" y="113"/>
                        <a:pt x="791" y="113"/>
                        <a:pt x="786" y="117"/>
                      </a:cubicBezTo>
                      <a:cubicBezTo>
                        <a:pt x="711" y="182"/>
                        <a:pt x="711" y="182"/>
                        <a:pt x="711" y="182"/>
                      </a:cubicBezTo>
                      <a:cubicBezTo>
                        <a:pt x="661" y="144"/>
                        <a:pt x="601" y="119"/>
                        <a:pt x="537" y="110"/>
                      </a:cubicBezTo>
                      <a:cubicBezTo>
                        <a:pt x="530" y="11"/>
                        <a:pt x="530" y="11"/>
                        <a:pt x="530" y="11"/>
                      </a:cubicBezTo>
                      <a:cubicBezTo>
                        <a:pt x="529" y="4"/>
                        <a:pt x="524" y="0"/>
                        <a:pt x="518" y="0"/>
                      </a:cubicBezTo>
                      <a:cubicBezTo>
                        <a:pt x="450" y="0"/>
                        <a:pt x="450" y="0"/>
                        <a:pt x="450" y="0"/>
                      </a:cubicBezTo>
                      <a:cubicBezTo>
                        <a:pt x="444" y="0"/>
                        <a:pt x="439" y="4"/>
                        <a:pt x="438" y="11"/>
                      </a:cubicBezTo>
                      <a:cubicBezTo>
                        <a:pt x="431" y="110"/>
                        <a:pt x="431" y="110"/>
                        <a:pt x="431" y="110"/>
                      </a:cubicBezTo>
                      <a:cubicBezTo>
                        <a:pt x="366" y="119"/>
                        <a:pt x="307" y="144"/>
                        <a:pt x="257" y="182"/>
                      </a:cubicBezTo>
                      <a:cubicBezTo>
                        <a:pt x="182" y="117"/>
                        <a:pt x="182" y="117"/>
                        <a:pt x="182" y="117"/>
                      </a:cubicBezTo>
                      <a:cubicBezTo>
                        <a:pt x="177" y="113"/>
                        <a:pt x="170" y="113"/>
                        <a:pt x="165" y="117"/>
                      </a:cubicBezTo>
                      <a:cubicBezTo>
                        <a:pt x="117" y="165"/>
                        <a:pt x="117" y="165"/>
                        <a:pt x="117" y="165"/>
                      </a:cubicBezTo>
                      <a:cubicBezTo>
                        <a:pt x="113" y="170"/>
                        <a:pt x="113" y="177"/>
                        <a:pt x="117" y="182"/>
                      </a:cubicBezTo>
                      <a:cubicBezTo>
                        <a:pt x="182" y="256"/>
                        <a:pt x="182" y="256"/>
                        <a:pt x="182" y="256"/>
                      </a:cubicBezTo>
                      <a:cubicBezTo>
                        <a:pt x="144" y="307"/>
                        <a:pt x="119" y="366"/>
                        <a:pt x="110" y="431"/>
                      </a:cubicBezTo>
                      <a:cubicBezTo>
                        <a:pt x="11" y="438"/>
                        <a:pt x="11" y="438"/>
                        <a:pt x="11" y="438"/>
                      </a:cubicBezTo>
                      <a:cubicBezTo>
                        <a:pt x="4" y="438"/>
                        <a:pt x="0" y="444"/>
                        <a:pt x="0" y="450"/>
                      </a:cubicBezTo>
                      <a:cubicBezTo>
                        <a:pt x="0" y="518"/>
                        <a:pt x="0" y="518"/>
                        <a:pt x="0" y="518"/>
                      </a:cubicBezTo>
                      <a:cubicBezTo>
                        <a:pt x="0" y="524"/>
                        <a:pt x="4" y="529"/>
                        <a:pt x="11" y="530"/>
                      </a:cubicBezTo>
                      <a:cubicBezTo>
                        <a:pt x="109" y="536"/>
                        <a:pt x="109" y="536"/>
                        <a:pt x="109" y="536"/>
                      </a:cubicBezTo>
                      <a:cubicBezTo>
                        <a:pt x="119" y="601"/>
                        <a:pt x="144" y="661"/>
                        <a:pt x="182" y="711"/>
                      </a:cubicBezTo>
                      <a:cubicBezTo>
                        <a:pt x="117" y="786"/>
                        <a:pt x="117" y="786"/>
                        <a:pt x="117" y="786"/>
                      </a:cubicBezTo>
                      <a:cubicBezTo>
                        <a:pt x="113" y="791"/>
                        <a:pt x="113" y="798"/>
                        <a:pt x="117" y="802"/>
                      </a:cubicBezTo>
                      <a:cubicBezTo>
                        <a:pt x="165" y="850"/>
                        <a:pt x="165" y="850"/>
                        <a:pt x="165" y="850"/>
                      </a:cubicBezTo>
                      <a:cubicBezTo>
                        <a:pt x="170" y="855"/>
                        <a:pt x="177" y="855"/>
                        <a:pt x="182" y="851"/>
                      </a:cubicBezTo>
                      <a:cubicBezTo>
                        <a:pt x="256" y="786"/>
                        <a:pt x="256" y="786"/>
                        <a:pt x="256" y="786"/>
                      </a:cubicBezTo>
                      <a:cubicBezTo>
                        <a:pt x="306" y="823"/>
                        <a:pt x="366" y="849"/>
                        <a:pt x="431" y="858"/>
                      </a:cubicBezTo>
                      <a:cubicBezTo>
                        <a:pt x="438" y="957"/>
                        <a:pt x="438" y="957"/>
                        <a:pt x="438" y="957"/>
                      </a:cubicBezTo>
                      <a:cubicBezTo>
                        <a:pt x="438" y="963"/>
                        <a:pt x="444" y="968"/>
                        <a:pt x="450" y="968"/>
                      </a:cubicBezTo>
                      <a:cubicBezTo>
                        <a:pt x="518" y="968"/>
                        <a:pt x="518" y="968"/>
                        <a:pt x="518" y="968"/>
                      </a:cubicBezTo>
                      <a:cubicBezTo>
                        <a:pt x="524" y="968"/>
                        <a:pt x="529" y="963"/>
                        <a:pt x="530" y="957"/>
                      </a:cubicBezTo>
                      <a:cubicBezTo>
                        <a:pt x="536" y="858"/>
                        <a:pt x="536" y="858"/>
                        <a:pt x="536" y="858"/>
                      </a:cubicBezTo>
                      <a:cubicBezTo>
                        <a:pt x="601" y="849"/>
                        <a:pt x="661" y="824"/>
                        <a:pt x="711" y="786"/>
                      </a:cubicBezTo>
                      <a:cubicBezTo>
                        <a:pt x="786" y="851"/>
                        <a:pt x="786" y="851"/>
                        <a:pt x="786" y="851"/>
                      </a:cubicBezTo>
                      <a:cubicBezTo>
                        <a:pt x="791" y="855"/>
                        <a:pt x="798" y="855"/>
                        <a:pt x="802" y="850"/>
                      </a:cubicBezTo>
                      <a:cubicBezTo>
                        <a:pt x="850" y="802"/>
                        <a:pt x="850" y="802"/>
                        <a:pt x="850" y="802"/>
                      </a:cubicBezTo>
                      <a:cubicBezTo>
                        <a:pt x="855" y="798"/>
                        <a:pt x="855" y="791"/>
                        <a:pt x="851" y="786"/>
                      </a:cubicBezTo>
                      <a:cubicBezTo>
                        <a:pt x="786" y="711"/>
                        <a:pt x="786" y="711"/>
                        <a:pt x="786" y="711"/>
                      </a:cubicBezTo>
                      <a:cubicBezTo>
                        <a:pt x="823" y="661"/>
                        <a:pt x="849" y="602"/>
                        <a:pt x="858" y="537"/>
                      </a:cubicBezTo>
                      <a:cubicBezTo>
                        <a:pt x="957" y="530"/>
                        <a:pt x="957" y="530"/>
                        <a:pt x="957" y="530"/>
                      </a:cubicBezTo>
                      <a:cubicBezTo>
                        <a:pt x="963" y="529"/>
                        <a:pt x="968" y="524"/>
                        <a:pt x="968" y="518"/>
                      </a:cubicBezTo>
                      <a:cubicBezTo>
                        <a:pt x="968" y="450"/>
                        <a:pt x="968" y="450"/>
                        <a:pt x="968" y="450"/>
                      </a:cubicBezTo>
                      <a:cubicBezTo>
                        <a:pt x="968" y="444"/>
                        <a:pt x="963" y="439"/>
                        <a:pt x="957" y="438"/>
                      </a:cubicBezTo>
                      <a:close/>
                      <a:moveTo>
                        <a:pt x="484" y="775"/>
                      </a:moveTo>
                      <a:cubicBezTo>
                        <a:pt x="323" y="775"/>
                        <a:pt x="192" y="645"/>
                        <a:pt x="192" y="484"/>
                      </a:cubicBezTo>
                      <a:cubicBezTo>
                        <a:pt x="192" y="323"/>
                        <a:pt x="323" y="192"/>
                        <a:pt x="484" y="192"/>
                      </a:cubicBezTo>
                      <a:cubicBezTo>
                        <a:pt x="645" y="192"/>
                        <a:pt x="775" y="323"/>
                        <a:pt x="775" y="484"/>
                      </a:cubicBezTo>
                      <a:cubicBezTo>
                        <a:pt x="775" y="645"/>
                        <a:pt x="645" y="775"/>
                        <a:pt x="484" y="7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5" name="Group 74">
                <a:extLst>
                  <a:ext uri="{FF2B5EF4-FFF2-40B4-BE49-F238E27FC236}">
                    <a16:creationId xmlns:a16="http://schemas.microsoft.com/office/drawing/2014/main" id="{D1466B53-3691-0A92-4AF0-AC7C01C443C1}"/>
                  </a:ext>
                </a:extLst>
              </p:cNvPr>
              <p:cNvGrpSpPr/>
              <p:nvPr/>
            </p:nvGrpSpPr>
            <p:grpSpPr>
              <a:xfrm>
                <a:off x="2132773" y="2655700"/>
                <a:ext cx="812800" cy="814388"/>
                <a:chOff x="2133601" y="2994025"/>
                <a:chExt cx="812800" cy="814388"/>
              </a:xfrm>
              <a:solidFill>
                <a:srgbClr val="F59332"/>
              </a:solidFill>
            </p:grpSpPr>
            <p:sp>
              <p:nvSpPr>
                <p:cNvPr id="76" name="Oval 8">
                  <a:extLst>
                    <a:ext uri="{FF2B5EF4-FFF2-40B4-BE49-F238E27FC236}">
                      <a16:creationId xmlns:a16="http://schemas.microsoft.com/office/drawing/2014/main" id="{C178071F-6917-73C5-DC59-9CED4D162FF7}"/>
                    </a:ext>
                  </a:extLst>
                </p:cNvPr>
                <p:cNvSpPr>
                  <a:spLocks noChangeArrowheads="1"/>
                </p:cNvSpPr>
                <p:nvPr/>
              </p:nvSpPr>
              <p:spPr bwMode="auto">
                <a:xfrm>
                  <a:off x="2133601" y="2994025"/>
                  <a:ext cx="812800" cy="814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Oval 10">
                  <a:extLst>
                    <a:ext uri="{FF2B5EF4-FFF2-40B4-BE49-F238E27FC236}">
                      <a16:creationId xmlns:a16="http://schemas.microsoft.com/office/drawing/2014/main" id="{C007F1D8-AF89-1599-C28D-38458ADC21F4}"/>
                    </a:ext>
                  </a:extLst>
                </p:cNvPr>
                <p:cNvSpPr>
                  <a:spLocks noChangeArrowheads="1"/>
                </p:cNvSpPr>
                <p:nvPr/>
              </p:nvSpPr>
              <p:spPr bwMode="auto">
                <a:xfrm>
                  <a:off x="2254251" y="3114675"/>
                  <a:ext cx="571500" cy="571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pic>
        <p:nvPicPr>
          <p:cNvPr id="1026" name="Picture 2" descr="image001">
            <a:extLst>
              <a:ext uri="{FF2B5EF4-FFF2-40B4-BE49-F238E27FC236}">
                <a16:creationId xmlns:a16="http://schemas.microsoft.com/office/drawing/2014/main" id="{0CF07A4B-8711-41ED-9620-829E711E19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275" y="3733190"/>
            <a:ext cx="1746414" cy="1950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552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5007-08C3-4C3E-6E57-979CC85F8C05}"/>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194DE60-7695-9BBE-ADB6-693180091114}"/>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13</a:t>
            </a:fld>
            <a:endParaRPr lang="en-GB"/>
          </a:p>
        </p:txBody>
      </p:sp>
      <p:sp>
        <p:nvSpPr>
          <p:cNvPr id="14" name="Rectangle 13">
            <a:extLst>
              <a:ext uri="{FF2B5EF4-FFF2-40B4-BE49-F238E27FC236}">
                <a16:creationId xmlns:a16="http://schemas.microsoft.com/office/drawing/2014/main" id="{8FCE5BF0-BFB8-FAF0-D767-C24424EE189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C3E8EDF-0A62-0E7A-A4C6-E8F47826E511}"/>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F019CE7-FED1-3F10-24B3-FA4711BC225F}"/>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C4250C38-8D9E-E290-E62A-9FB2B077175A}"/>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5209FB98-51E8-DD23-FDF3-471F0B6A8FA9}"/>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Communication</a:t>
            </a:r>
            <a:endParaRPr lang="en-GB" sz="2400" dirty="0">
              <a:solidFill>
                <a:schemeClr val="bg1"/>
              </a:solidFill>
            </a:endParaRPr>
          </a:p>
        </p:txBody>
      </p:sp>
      <p:sp>
        <p:nvSpPr>
          <p:cNvPr id="6" name="TextBox 5">
            <a:extLst>
              <a:ext uri="{FF2B5EF4-FFF2-40B4-BE49-F238E27FC236}">
                <a16:creationId xmlns:a16="http://schemas.microsoft.com/office/drawing/2014/main" id="{A1FFC0E2-3335-0B31-FA8E-20BCF3C3903F}"/>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190A3980-B3B2-644B-9ABC-8E12DF633AD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6720CFF3-B980-A81E-7700-1333A67B5336}"/>
              </a:ext>
            </a:extLst>
          </p:cNvPr>
          <p:cNvSpPr txBox="1"/>
          <p:nvPr/>
        </p:nvSpPr>
        <p:spPr>
          <a:xfrm>
            <a:off x="268456" y="796357"/>
            <a:ext cx="10148570" cy="461665"/>
          </a:xfrm>
          <a:prstGeom prst="rect">
            <a:avLst/>
          </a:prstGeom>
          <a:noFill/>
        </p:spPr>
        <p:txBody>
          <a:bodyPr wrap="square" rtlCol="0">
            <a:spAutoFit/>
          </a:bodyPr>
          <a:lstStyle/>
          <a:p>
            <a:r>
              <a:rPr lang="en-US" sz="2400" dirty="0"/>
              <a:t>School - Home</a:t>
            </a:r>
          </a:p>
        </p:txBody>
      </p:sp>
      <p:pic>
        <p:nvPicPr>
          <p:cNvPr id="10" name="Picture 9">
            <a:extLst>
              <a:ext uri="{FF2B5EF4-FFF2-40B4-BE49-F238E27FC236}">
                <a16:creationId xmlns:a16="http://schemas.microsoft.com/office/drawing/2014/main" id="{31423B85-7082-3CF3-4126-67F630BBA8A0}"/>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2" name="Picture Placeholder 48">
            <a:extLst>
              <a:ext uri="{FF2B5EF4-FFF2-40B4-BE49-F238E27FC236}">
                <a16:creationId xmlns:a16="http://schemas.microsoft.com/office/drawing/2014/main" id="{7043A5D7-4DDC-AA40-AFF8-6FC565F98B11}"/>
              </a:ext>
            </a:extLst>
          </p:cNvPr>
          <p:cNvPicPr>
            <a:picLocks noChangeAspect="1"/>
          </p:cNvPicPr>
          <p:nvPr/>
        </p:nvPicPr>
        <p:blipFill>
          <a:blip r:embed="rId4"/>
          <a:srcRect l="6187" r="6187"/>
          <a:stretch/>
        </p:blipFill>
        <p:spPr>
          <a:xfrm>
            <a:off x="7637062" y="872372"/>
            <a:ext cx="4148141" cy="2315922"/>
          </a:xfrm>
          <a:custGeom>
            <a:avLst/>
            <a:gdLst>
              <a:gd name="connsiteX0" fmla="*/ 186918 w 4148141"/>
              <a:gd name="connsiteY0" fmla="*/ 0 h 2315922"/>
              <a:gd name="connsiteX1" fmla="*/ 3961223 w 4148141"/>
              <a:gd name="connsiteY1" fmla="*/ 0 h 2315922"/>
              <a:gd name="connsiteX2" fmla="*/ 4148141 w 4148141"/>
              <a:gd name="connsiteY2" fmla="*/ 186918 h 2315922"/>
              <a:gd name="connsiteX3" fmla="*/ 4148141 w 4148141"/>
              <a:gd name="connsiteY3" fmla="*/ 2129004 h 2315922"/>
              <a:gd name="connsiteX4" fmla="*/ 3961223 w 4148141"/>
              <a:gd name="connsiteY4" fmla="*/ 2315922 h 2315922"/>
              <a:gd name="connsiteX5" fmla="*/ 186918 w 4148141"/>
              <a:gd name="connsiteY5" fmla="*/ 2315922 h 2315922"/>
              <a:gd name="connsiteX6" fmla="*/ 0 w 4148141"/>
              <a:gd name="connsiteY6" fmla="*/ 2129004 h 2315922"/>
              <a:gd name="connsiteX7" fmla="*/ 0 w 4148141"/>
              <a:gd name="connsiteY7" fmla="*/ 186918 h 2315922"/>
              <a:gd name="connsiteX8" fmla="*/ 186918 w 4148141"/>
              <a:gd name="connsiteY8" fmla="*/ 0 h 231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8141" h="2315922">
                <a:moveTo>
                  <a:pt x="186918" y="0"/>
                </a:moveTo>
                <a:lnTo>
                  <a:pt x="3961223" y="0"/>
                </a:lnTo>
                <a:cubicBezTo>
                  <a:pt x="4064455" y="0"/>
                  <a:pt x="4148141" y="83686"/>
                  <a:pt x="4148141" y="186918"/>
                </a:cubicBezTo>
                <a:lnTo>
                  <a:pt x="4148141" y="2129004"/>
                </a:lnTo>
                <a:cubicBezTo>
                  <a:pt x="4148141" y="2232236"/>
                  <a:pt x="4064455" y="2315922"/>
                  <a:pt x="3961223" y="2315922"/>
                </a:cubicBezTo>
                <a:lnTo>
                  <a:pt x="186918" y="2315922"/>
                </a:lnTo>
                <a:cubicBezTo>
                  <a:pt x="83686" y="2315922"/>
                  <a:pt x="0" y="2232236"/>
                  <a:pt x="0" y="2129004"/>
                </a:cubicBezTo>
                <a:lnTo>
                  <a:pt x="0" y="186918"/>
                </a:lnTo>
                <a:cubicBezTo>
                  <a:pt x="0" y="83686"/>
                  <a:pt x="83686" y="0"/>
                  <a:pt x="186918" y="0"/>
                </a:cubicBezTo>
                <a:close/>
              </a:path>
            </a:pathLst>
          </a:custGeom>
          <a:solidFill>
            <a:srgbClr val="CE8D3E">
              <a:lumMod val="20000"/>
              <a:lumOff val="80000"/>
            </a:srgbClr>
          </a:solidFill>
          <a:ln w="6350">
            <a:solidFill>
              <a:srgbClr val="CE8D3E"/>
            </a:solidFill>
          </a:ln>
        </p:spPr>
      </p:pic>
      <p:sp>
        <p:nvSpPr>
          <p:cNvPr id="5" name="TextBox 4">
            <a:extLst>
              <a:ext uri="{FF2B5EF4-FFF2-40B4-BE49-F238E27FC236}">
                <a16:creationId xmlns:a16="http://schemas.microsoft.com/office/drawing/2014/main" id="{75A6379B-130B-1769-189A-AF81EFC307F2}"/>
              </a:ext>
            </a:extLst>
          </p:cNvPr>
          <p:cNvSpPr txBox="1"/>
          <p:nvPr/>
        </p:nvSpPr>
        <p:spPr>
          <a:xfrm>
            <a:off x="268455" y="1559538"/>
            <a:ext cx="7145067" cy="3785652"/>
          </a:xfrm>
          <a:prstGeom prst="rect">
            <a:avLst/>
          </a:prstGeom>
          <a:noFill/>
        </p:spPr>
        <p:txBody>
          <a:bodyPr wrap="square">
            <a:spAutoFit/>
          </a:bodyPr>
          <a:lstStyle/>
          <a:p>
            <a:pPr marL="285750" indent="-285750">
              <a:buClr>
                <a:srgbClr val="C00000"/>
              </a:buClr>
              <a:buFont typeface="Wingdings" panose="05000000000000000000" pitchFamily="2" charset="2"/>
              <a:buChar char="Ø"/>
            </a:pPr>
            <a:r>
              <a:rPr lang="en-US" sz="2000" dirty="0"/>
              <a:t>Newsletters are sent out every Friday to parents/carers. If you do not have access to an email account, please let the office know and a paper copy will be printed for you. </a:t>
            </a:r>
          </a:p>
          <a:p>
            <a:pPr marL="285750" indent="-285750">
              <a:buClr>
                <a:srgbClr val="C00000"/>
              </a:buClr>
              <a:buFont typeface="Wingdings" panose="05000000000000000000" pitchFamily="2" charset="2"/>
              <a:buChar char="Ø"/>
            </a:pPr>
            <a:endParaRPr lang="en-US" sz="2000" dirty="0"/>
          </a:p>
          <a:p>
            <a:pPr marL="285750" indent="-285750">
              <a:buClr>
                <a:srgbClr val="C00000"/>
              </a:buClr>
              <a:buFont typeface="Wingdings" panose="05000000000000000000" pitchFamily="2" charset="2"/>
              <a:buChar char="Ø"/>
            </a:pPr>
            <a:r>
              <a:rPr lang="en-US" sz="2000" dirty="0"/>
              <a:t>All dates, important information and class learning is shared in these newsletters.</a:t>
            </a:r>
          </a:p>
          <a:p>
            <a:pPr marL="285750" indent="-285750">
              <a:buClr>
                <a:srgbClr val="C00000"/>
              </a:buClr>
              <a:buFont typeface="Wingdings" panose="05000000000000000000" pitchFamily="2" charset="2"/>
              <a:buChar char="Ø"/>
            </a:pPr>
            <a:endParaRPr lang="en-US" sz="2000" dirty="0"/>
          </a:p>
          <a:p>
            <a:pPr marL="285750" indent="-285750">
              <a:buClr>
                <a:srgbClr val="C00000"/>
              </a:buClr>
              <a:buFont typeface="Wingdings" panose="05000000000000000000" pitchFamily="2" charset="2"/>
              <a:buChar char="Ø"/>
            </a:pPr>
            <a:r>
              <a:rPr lang="en-US" sz="2000" dirty="0"/>
              <a:t>Text messages and email communications for more urgent information / reminders are sent via our Arbor system. </a:t>
            </a:r>
          </a:p>
          <a:p>
            <a:pPr>
              <a:buClr>
                <a:srgbClr val="C00000"/>
              </a:buClr>
            </a:pPr>
            <a:endParaRPr lang="en-US" sz="2000" dirty="0"/>
          </a:p>
          <a:p>
            <a:pPr marL="285750" indent="-285750">
              <a:buClr>
                <a:srgbClr val="C00000"/>
              </a:buClr>
              <a:buFont typeface="Wingdings" panose="05000000000000000000" pitchFamily="2" charset="2"/>
              <a:buChar char="Ø"/>
            </a:pPr>
            <a:r>
              <a:rPr lang="en-US" sz="2000" dirty="0"/>
              <a:t>Parent-teacher meetings happen every term, usually before half term. </a:t>
            </a:r>
          </a:p>
        </p:txBody>
      </p:sp>
    </p:spTree>
    <p:extLst>
      <p:ext uri="{BB962C8B-B14F-4D97-AF65-F5344CB8AC3E}">
        <p14:creationId xmlns:p14="http://schemas.microsoft.com/office/powerpoint/2010/main" val="573717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5007-08C3-4C3E-6E57-979CC85F8C05}"/>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194DE60-7695-9BBE-ADB6-693180091114}"/>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14</a:t>
            </a:fld>
            <a:endParaRPr lang="en-GB"/>
          </a:p>
        </p:txBody>
      </p:sp>
      <p:sp>
        <p:nvSpPr>
          <p:cNvPr id="14" name="Rectangle 13">
            <a:extLst>
              <a:ext uri="{FF2B5EF4-FFF2-40B4-BE49-F238E27FC236}">
                <a16:creationId xmlns:a16="http://schemas.microsoft.com/office/drawing/2014/main" id="{8FCE5BF0-BFB8-FAF0-D767-C24424EE189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C3E8EDF-0A62-0E7A-A4C6-E8F47826E511}"/>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F019CE7-FED1-3F10-24B3-FA4711BC225F}"/>
              </a:ext>
            </a:extLst>
          </p:cNvPr>
          <p:cNvSpPr/>
          <p:nvPr/>
        </p:nvSpPr>
        <p:spPr>
          <a:xfrm>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Communication </a:t>
            </a:r>
          </a:p>
        </p:txBody>
      </p:sp>
      <p:pic>
        <p:nvPicPr>
          <p:cNvPr id="19" name="Picture 18">
            <a:extLst>
              <a:ext uri="{FF2B5EF4-FFF2-40B4-BE49-F238E27FC236}">
                <a16:creationId xmlns:a16="http://schemas.microsoft.com/office/drawing/2014/main" id="{C4250C38-8D9E-E290-E62A-9FB2B077175A}"/>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6" name="TextBox 5">
            <a:extLst>
              <a:ext uri="{FF2B5EF4-FFF2-40B4-BE49-F238E27FC236}">
                <a16:creationId xmlns:a16="http://schemas.microsoft.com/office/drawing/2014/main" id="{A1FFC0E2-3335-0B31-FA8E-20BCF3C3903F}"/>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190A3980-B3B2-644B-9ABC-8E12DF633AD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pic>
        <p:nvPicPr>
          <p:cNvPr id="10" name="Picture 9">
            <a:extLst>
              <a:ext uri="{FF2B5EF4-FFF2-40B4-BE49-F238E27FC236}">
                <a16:creationId xmlns:a16="http://schemas.microsoft.com/office/drawing/2014/main" id="{31423B85-7082-3CF3-4126-67F630BBA8A0}"/>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 name="TextBox 1">
            <a:extLst>
              <a:ext uri="{FF2B5EF4-FFF2-40B4-BE49-F238E27FC236}">
                <a16:creationId xmlns:a16="http://schemas.microsoft.com/office/drawing/2014/main" id="{CEDD8CA4-52CC-4836-9A5C-50381ED6F501}"/>
              </a:ext>
            </a:extLst>
          </p:cNvPr>
          <p:cNvSpPr txBox="1"/>
          <p:nvPr/>
        </p:nvSpPr>
        <p:spPr>
          <a:xfrm>
            <a:off x="307445" y="1333543"/>
            <a:ext cx="10580514" cy="5972917"/>
          </a:xfrm>
          <a:prstGeom prst="rect">
            <a:avLst/>
          </a:prstGeom>
          <a:noFill/>
        </p:spPr>
        <p:txBody>
          <a:bodyPr wrap="square" rtlCol="0">
            <a:spAutoFit/>
          </a:bodyPr>
          <a:lstStyle/>
          <a:p>
            <a:pPr marL="342900" lvl="0" indent="-342900">
              <a:lnSpc>
                <a:spcPct val="90000"/>
              </a:lnSpc>
              <a:spcBef>
                <a:spcPts val="1000"/>
              </a:spcBef>
              <a:buClr>
                <a:srgbClr val="C00000"/>
              </a:buClr>
              <a:buFont typeface="Wingdings" panose="05000000000000000000" pitchFamily="2" charset="2"/>
              <a:buChar char="Ø"/>
            </a:pPr>
            <a:r>
              <a:rPr lang="en-GB" sz="2400" dirty="0">
                <a:solidFill>
                  <a:prstClr val="black">
                    <a:lumMod val="75000"/>
                    <a:lumOff val="25000"/>
                  </a:prstClr>
                </a:solidFill>
                <a:latin typeface="Trebuchet MS" panose="020B0603020202020204"/>
              </a:rPr>
              <a:t>Whilst we welcome parents to speak to class teachers at the end of the day, please wait until all the children have been released to their parents so you can receive the full attention of the teacher. </a:t>
            </a:r>
          </a:p>
          <a:p>
            <a:pPr marL="342900" lvl="0" indent="-342900">
              <a:lnSpc>
                <a:spcPct val="90000"/>
              </a:lnSpc>
              <a:spcBef>
                <a:spcPts val="1000"/>
              </a:spcBef>
              <a:buClr>
                <a:srgbClr val="C00000"/>
              </a:buClr>
              <a:buFont typeface="Wingdings" panose="05000000000000000000" pitchFamily="2" charset="2"/>
              <a:buChar char="Ø"/>
            </a:pPr>
            <a:endParaRPr lang="en-GB" sz="2400" dirty="0">
              <a:solidFill>
                <a:prstClr val="black">
                  <a:lumMod val="75000"/>
                  <a:lumOff val="25000"/>
                </a:prstClr>
              </a:solidFill>
              <a:latin typeface="Trebuchet MS" panose="020B0603020202020204"/>
            </a:endParaRP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P</a:t>
            </a:r>
            <a:r>
              <a:rPr lang="en-GB" sz="2400" dirty="0">
                <a:solidFill>
                  <a:prstClr val="black">
                    <a:lumMod val="75000"/>
                    <a:lumOff val="25000"/>
                  </a:prstClr>
                </a:solidFill>
                <a:latin typeface="Trebuchet MS" panose="020B0603020202020204"/>
              </a:rPr>
              <a:t>lease communicate with all adults in school respectfully.</a:t>
            </a:r>
          </a:p>
          <a:p>
            <a:pPr lvl="0">
              <a:lnSpc>
                <a:spcPct val="90000"/>
              </a:lnSpc>
              <a:spcBef>
                <a:spcPts val="1000"/>
              </a:spcBef>
              <a:buClr>
                <a:srgbClr val="C00000"/>
              </a:buClr>
            </a:pPr>
            <a:endParaRPr lang="en-GB" sz="2400" dirty="0">
              <a:solidFill>
                <a:prstClr val="black">
                  <a:lumMod val="75000"/>
                  <a:lumOff val="25000"/>
                </a:prstClr>
              </a:solidFill>
              <a:latin typeface="Trebuchet MS" panose="020B0603020202020204"/>
            </a:endParaRP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T</a:t>
            </a:r>
            <a:r>
              <a:rPr lang="en-GB" sz="2400" dirty="0" err="1">
                <a:solidFill>
                  <a:prstClr val="black">
                    <a:lumMod val="75000"/>
                    <a:lumOff val="25000"/>
                  </a:prstClr>
                </a:solidFill>
                <a:latin typeface="Trebuchet MS" panose="020B0603020202020204"/>
              </a:rPr>
              <a:t>eachers</a:t>
            </a:r>
            <a:r>
              <a:rPr lang="en-GB" sz="2400" dirty="0">
                <a:solidFill>
                  <a:prstClr val="black">
                    <a:lumMod val="75000"/>
                    <a:lumOff val="25000"/>
                  </a:prstClr>
                </a:solidFill>
                <a:latin typeface="Trebuchet MS" panose="020B0603020202020204"/>
              </a:rPr>
              <a:t> will aim to respond to emails within 3 working days. </a:t>
            </a:r>
          </a:p>
          <a:p>
            <a:pPr lvl="0">
              <a:lnSpc>
                <a:spcPct val="90000"/>
              </a:lnSpc>
              <a:spcBef>
                <a:spcPts val="1000"/>
              </a:spcBef>
              <a:buClr>
                <a:srgbClr val="C00000"/>
              </a:buClr>
            </a:pPr>
            <a:endParaRPr lang="en-GB" sz="2400" dirty="0">
              <a:solidFill>
                <a:prstClr val="black">
                  <a:lumMod val="75000"/>
                  <a:lumOff val="25000"/>
                </a:prstClr>
              </a:solidFill>
              <a:latin typeface="Trebuchet MS" panose="020B0603020202020204"/>
            </a:endParaRPr>
          </a:p>
          <a:p>
            <a:pPr marL="342900" indent="-342900">
              <a:lnSpc>
                <a:spcPct val="90000"/>
              </a:lnSpc>
              <a:spcBef>
                <a:spcPts val="1000"/>
              </a:spcBef>
              <a:buClr>
                <a:srgbClr val="C00000"/>
              </a:buClr>
              <a:buFont typeface="Wingdings" panose="05000000000000000000" pitchFamily="2" charset="2"/>
              <a:buChar char="Ø"/>
            </a:pPr>
            <a:r>
              <a:rPr lang="en-GB" sz="2400" dirty="0">
                <a:solidFill>
                  <a:prstClr val="black">
                    <a:lumMod val="75000"/>
                    <a:lumOff val="25000"/>
                  </a:prstClr>
                </a:solidFill>
                <a:latin typeface="Trebuchet MS" panose="020B0603020202020204"/>
              </a:rPr>
              <a:t>Emails should be sent via admin. </a:t>
            </a:r>
          </a:p>
          <a:p>
            <a:pPr marL="342900" indent="-342900">
              <a:lnSpc>
                <a:spcPct val="90000"/>
              </a:lnSpc>
              <a:spcBef>
                <a:spcPts val="1000"/>
              </a:spcBef>
              <a:buClr>
                <a:srgbClr val="C00000"/>
              </a:buClr>
              <a:buFont typeface="Wingdings" panose="05000000000000000000" pitchFamily="2" charset="2"/>
              <a:buChar char="Ø"/>
            </a:pPr>
            <a:endParaRPr lang="en-GB" sz="2400" dirty="0">
              <a:solidFill>
                <a:prstClr val="black">
                  <a:lumMod val="75000"/>
                  <a:lumOff val="25000"/>
                </a:prstClr>
              </a:solidFill>
              <a:latin typeface="Trebuchet MS" panose="020B0603020202020204"/>
            </a:endParaRPr>
          </a:p>
          <a:p>
            <a:pPr marL="342900" indent="-342900">
              <a:lnSpc>
                <a:spcPct val="90000"/>
              </a:lnSpc>
              <a:spcBef>
                <a:spcPts val="1000"/>
              </a:spcBef>
              <a:buClr>
                <a:srgbClr val="C00000"/>
              </a:buClr>
              <a:buFont typeface="Wingdings" panose="05000000000000000000" pitchFamily="2" charset="2"/>
              <a:buChar char="Ø"/>
            </a:pPr>
            <a:r>
              <a:rPr lang="en-GB" sz="2400" dirty="0">
                <a:solidFill>
                  <a:prstClr val="black">
                    <a:lumMod val="75000"/>
                    <a:lumOff val="25000"/>
                  </a:prstClr>
                </a:solidFill>
                <a:latin typeface="Trebuchet MS" panose="020B0603020202020204"/>
              </a:rPr>
              <a:t>Safeguarding concerns will be priority. </a:t>
            </a:r>
          </a:p>
          <a:p>
            <a:pPr marL="342900" lvl="0" indent="-342900">
              <a:lnSpc>
                <a:spcPct val="90000"/>
              </a:lnSpc>
              <a:spcBef>
                <a:spcPts val="1000"/>
              </a:spcBef>
              <a:buClr>
                <a:srgbClr val="C00000"/>
              </a:buClr>
              <a:buFont typeface="Wingdings" panose="05000000000000000000" pitchFamily="2" charset="2"/>
              <a:buChar char="Ø"/>
            </a:pPr>
            <a:endParaRPr lang="en-GB" sz="2400" dirty="0">
              <a:solidFill>
                <a:prstClr val="black">
                  <a:lumMod val="75000"/>
                  <a:lumOff val="25000"/>
                </a:prstClr>
              </a:solidFill>
              <a:latin typeface="Trebuchet MS" panose="020B0603020202020204"/>
            </a:endParaRPr>
          </a:p>
          <a:p>
            <a:pPr lvl="0">
              <a:lnSpc>
                <a:spcPct val="90000"/>
              </a:lnSpc>
              <a:spcBef>
                <a:spcPts val="1000"/>
              </a:spcBef>
              <a:buClr>
                <a:srgbClr val="C00000"/>
              </a:buClr>
            </a:pPr>
            <a:endParaRPr lang="en-GB" sz="2400" dirty="0">
              <a:solidFill>
                <a:prstClr val="black">
                  <a:lumMod val="75000"/>
                  <a:lumOff val="25000"/>
                </a:prstClr>
              </a:solidFill>
              <a:latin typeface="Trebuchet MS" panose="020B0603020202020204"/>
            </a:endParaRPr>
          </a:p>
          <a:p>
            <a:pPr marL="285750" indent="-285750">
              <a:buClr>
                <a:srgbClr val="C00000"/>
              </a:buClr>
              <a:buFont typeface="Wingdings" panose="05000000000000000000" pitchFamily="2" charset="2"/>
              <a:buChar char="Ø"/>
            </a:pPr>
            <a:endParaRPr lang="en-GB" dirty="0"/>
          </a:p>
        </p:txBody>
      </p:sp>
    </p:spTree>
    <p:extLst>
      <p:ext uri="{BB962C8B-B14F-4D97-AF65-F5344CB8AC3E}">
        <p14:creationId xmlns:p14="http://schemas.microsoft.com/office/powerpoint/2010/main" val="3938576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5007-08C3-4C3E-6E57-979CC85F8C05}"/>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194DE60-7695-9BBE-ADB6-693180091114}"/>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15</a:t>
            </a:fld>
            <a:endParaRPr lang="en-GB"/>
          </a:p>
        </p:txBody>
      </p:sp>
      <p:sp>
        <p:nvSpPr>
          <p:cNvPr id="14" name="Rectangle 13">
            <a:extLst>
              <a:ext uri="{FF2B5EF4-FFF2-40B4-BE49-F238E27FC236}">
                <a16:creationId xmlns:a16="http://schemas.microsoft.com/office/drawing/2014/main" id="{8FCE5BF0-BFB8-FAF0-D767-C24424EE189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C3E8EDF-0A62-0E7A-A4C6-E8F47826E511}"/>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F019CE7-FED1-3F10-24B3-FA4711BC225F}"/>
              </a:ext>
            </a:extLst>
          </p:cNvPr>
          <p:cNvSpPr/>
          <p:nvPr/>
        </p:nvSpPr>
        <p:spPr>
          <a:xfrm>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Communication</a:t>
            </a:r>
          </a:p>
        </p:txBody>
      </p:sp>
      <p:pic>
        <p:nvPicPr>
          <p:cNvPr id="19" name="Picture 18">
            <a:extLst>
              <a:ext uri="{FF2B5EF4-FFF2-40B4-BE49-F238E27FC236}">
                <a16:creationId xmlns:a16="http://schemas.microsoft.com/office/drawing/2014/main" id="{C4250C38-8D9E-E290-E62A-9FB2B077175A}"/>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6" name="TextBox 5">
            <a:extLst>
              <a:ext uri="{FF2B5EF4-FFF2-40B4-BE49-F238E27FC236}">
                <a16:creationId xmlns:a16="http://schemas.microsoft.com/office/drawing/2014/main" id="{A1FFC0E2-3335-0B31-FA8E-20BCF3C3903F}"/>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190A3980-B3B2-644B-9ABC-8E12DF633AD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pic>
        <p:nvPicPr>
          <p:cNvPr id="10" name="Picture 9">
            <a:extLst>
              <a:ext uri="{FF2B5EF4-FFF2-40B4-BE49-F238E27FC236}">
                <a16:creationId xmlns:a16="http://schemas.microsoft.com/office/drawing/2014/main" id="{31423B85-7082-3CF3-4126-67F630BBA8A0}"/>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 name="TextBox 1">
            <a:extLst>
              <a:ext uri="{FF2B5EF4-FFF2-40B4-BE49-F238E27FC236}">
                <a16:creationId xmlns:a16="http://schemas.microsoft.com/office/drawing/2014/main" id="{CEDD8CA4-52CC-4836-9A5C-50381ED6F501}"/>
              </a:ext>
            </a:extLst>
          </p:cNvPr>
          <p:cNvSpPr txBox="1"/>
          <p:nvPr/>
        </p:nvSpPr>
        <p:spPr>
          <a:xfrm>
            <a:off x="307445" y="1239823"/>
            <a:ext cx="10580514" cy="4646400"/>
          </a:xfrm>
          <a:prstGeom prst="rect">
            <a:avLst/>
          </a:prstGeom>
          <a:noFill/>
        </p:spPr>
        <p:txBody>
          <a:bodyPr wrap="square" rtlCol="0">
            <a:spAutoFit/>
          </a:bodyPr>
          <a:lstStyle/>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To protect the privacy of everyone in our school community, please avoid naming individual children or teachers in group conversations.</a:t>
            </a: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If you have a concern or something you’d like to discuss, please come and talk to us directly so we can help.</a:t>
            </a:r>
          </a:p>
          <a:p>
            <a:pPr lvl="0">
              <a:lnSpc>
                <a:spcPct val="90000"/>
              </a:lnSpc>
              <a:spcBef>
                <a:spcPts val="1000"/>
              </a:spcBef>
              <a:buClr>
                <a:srgbClr val="C00000"/>
              </a:buClr>
            </a:pPr>
            <a:endParaRPr lang="en-US" sz="2400" dirty="0">
              <a:solidFill>
                <a:prstClr val="black">
                  <a:lumMod val="75000"/>
                  <a:lumOff val="25000"/>
                </a:prstClr>
              </a:solidFill>
              <a:latin typeface="Trebuchet MS" panose="020B0603020202020204"/>
            </a:endParaRPr>
          </a:p>
          <a:p>
            <a:pPr lvl="0">
              <a:lnSpc>
                <a:spcPct val="90000"/>
              </a:lnSpc>
              <a:spcBef>
                <a:spcPts val="1000"/>
              </a:spcBef>
              <a:buClr>
                <a:srgbClr val="C00000"/>
              </a:buClr>
            </a:pPr>
            <a:r>
              <a:rPr lang="en-US" sz="2400" dirty="0">
                <a:solidFill>
                  <a:prstClr val="black">
                    <a:lumMod val="75000"/>
                    <a:lumOff val="25000"/>
                  </a:prstClr>
                </a:solidFill>
                <a:latin typeface="Trebuchet MS" panose="020B0603020202020204"/>
              </a:rPr>
              <a:t>Your first point of contact should be either:</a:t>
            </a: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 Emailing the school office, </a:t>
            </a: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 Having a chat with your child’s class teacher.</a:t>
            </a:r>
          </a:p>
          <a:p>
            <a:pPr marL="342900" lvl="0" indent="-342900">
              <a:lnSpc>
                <a:spcPct val="90000"/>
              </a:lnSpc>
              <a:spcBef>
                <a:spcPts val="1000"/>
              </a:spcBef>
              <a:buClr>
                <a:srgbClr val="C00000"/>
              </a:buClr>
              <a:buFont typeface="Wingdings" panose="05000000000000000000" pitchFamily="2" charset="2"/>
              <a:buChar char="Ø"/>
            </a:pPr>
            <a:endParaRPr lang="en-US" sz="2400" dirty="0">
              <a:solidFill>
                <a:prstClr val="black">
                  <a:lumMod val="75000"/>
                  <a:lumOff val="25000"/>
                </a:prstClr>
              </a:solidFill>
              <a:latin typeface="Trebuchet MS" panose="020B0603020202020204"/>
            </a:endParaRPr>
          </a:p>
          <a:p>
            <a:pPr marL="342900" lvl="0" indent="-342900">
              <a:lnSpc>
                <a:spcPct val="90000"/>
              </a:lnSpc>
              <a:spcBef>
                <a:spcPts val="1000"/>
              </a:spcBef>
              <a:buClr>
                <a:srgbClr val="C00000"/>
              </a:buClr>
              <a:buFont typeface="Wingdings" panose="05000000000000000000" pitchFamily="2" charset="2"/>
              <a:buChar char="Ø"/>
            </a:pPr>
            <a:r>
              <a:rPr lang="en-US" sz="2400" dirty="0">
                <a:solidFill>
                  <a:prstClr val="black">
                    <a:lumMod val="75000"/>
                    <a:lumOff val="25000"/>
                  </a:prstClr>
                </a:solidFill>
                <a:latin typeface="Trebuchet MS" panose="020B0603020202020204"/>
              </a:rPr>
              <a:t>This means we can make sure your concern is listened to and dealt with quickly and appropriately</a:t>
            </a:r>
            <a:endParaRPr lang="en-GB" dirty="0"/>
          </a:p>
        </p:txBody>
      </p:sp>
    </p:spTree>
    <p:extLst>
      <p:ext uri="{BB962C8B-B14F-4D97-AF65-F5344CB8AC3E}">
        <p14:creationId xmlns:p14="http://schemas.microsoft.com/office/powerpoint/2010/main" val="4218304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D55D8-2E25-EF68-1E5D-1FD61F63C63C}"/>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D639AB41-6ECA-A8F9-E26A-7BF8ACA2FFE4}"/>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16</a:t>
            </a:fld>
            <a:endParaRPr lang="en-GB"/>
          </a:p>
        </p:txBody>
      </p:sp>
      <p:sp>
        <p:nvSpPr>
          <p:cNvPr id="14" name="Rectangle 13">
            <a:extLst>
              <a:ext uri="{FF2B5EF4-FFF2-40B4-BE49-F238E27FC236}">
                <a16:creationId xmlns:a16="http://schemas.microsoft.com/office/drawing/2014/main" id="{F11237BE-13CF-C218-3CB1-DC7B37D8EF14}"/>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54FBFBA-DDE2-61D4-3DC0-9511864B124A}"/>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565577D-C0B2-AAF6-F842-13E8C61C559F}"/>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700B4E9C-D863-EBE2-6403-7EE748F32317}"/>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0CBC3A94-8E63-B932-B8C4-A7E58DCD872D}"/>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Curriculum</a:t>
            </a:r>
            <a:endParaRPr lang="en-GB" sz="2400" dirty="0">
              <a:solidFill>
                <a:schemeClr val="bg1"/>
              </a:solidFill>
            </a:endParaRPr>
          </a:p>
        </p:txBody>
      </p:sp>
      <p:sp>
        <p:nvSpPr>
          <p:cNvPr id="6" name="TextBox 5">
            <a:extLst>
              <a:ext uri="{FF2B5EF4-FFF2-40B4-BE49-F238E27FC236}">
                <a16:creationId xmlns:a16="http://schemas.microsoft.com/office/drawing/2014/main" id="{8EA8D37C-AA2C-4150-A2C5-2311D3188FE8}"/>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EA5FBAF0-65B9-0141-84B3-38081166C9B7}"/>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pic>
        <p:nvPicPr>
          <p:cNvPr id="10" name="Picture 9">
            <a:extLst>
              <a:ext uri="{FF2B5EF4-FFF2-40B4-BE49-F238E27FC236}">
                <a16:creationId xmlns:a16="http://schemas.microsoft.com/office/drawing/2014/main" id="{298B30AE-288E-ABE3-FF12-8EDC7BD9E5F9}"/>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2" name="Picture 1">
            <a:extLst>
              <a:ext uri="{FF2B5EF4-FFF2-40B4-BE49-F238E27FC236}">
                <a16:creationId xmlns:a16="http://schemas.microsoft.com/office/drawing/2014/main" id="{328A9D88-E9F9-F579-5814-FBF315A1E954}"/>
              </a:ext>
            </a:extLst>
          </p:cNvPr>
          <p:cNvPicPr>
            <a:picLocks noChangeAspect="1"/>
          </p:cNvPicPr>
          <p:nvPr/>
        </p:nvPicPr>
        <p:blipFill>
          <a:blip r:embed="rId4"/>
          <a:stretch>
            <a:fillRect/>
          </a:stretch>
        </p:blipFill>
        <p:spPr>
          <a:xfrm>
            <a:off x="3044977" y="1076349"/>
            <a:ext cx="5253949" cy="4507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2232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85007-08C3-4C3E-6E57-979CC85F8C05}"/>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194DE60-7695-9BBE-ADB6-693180091114}"/>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17</a:t>
            </a:fld>
            <a:endParaRPr lang="en-GB"/>
          </a:p>
        </p:txBody>
      </p:sp>
      <p:sp>
        <p:nvSpPr>
          <p:cNvPr id="14" name="Rectangle 13">
            <a:extLst>
              <a:ext uri="{FF2B5EF4-FFF2-40B4-BE49-F238E27FC236}">
                <a16:creationId xmlns:a16="http://schemas.microsoft.com/office/drawing/2014/main" id="{8FCE5BF0-BFB8-FAF0-D767-C24424EE189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C3E8EDF-0A62-0E7A-A4C6-E8F47826E511}"/>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F019CE7-FED1-3F10-24B3-FA4711BC225F}"/>
              </a:ext>
            </a:extLst>
          </p:cNvPr>
          <p:cNvSpPr/>
          <p:nvPr/>
        </p:nvSpPr>
        <p:spPr>
          <a:xfrm>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General Information  </a:t>
            </a:r>
          </a:p>
        </p:txBody>
      </p:sp>
      <p:pic>
        <p:nvPicPr>
          <p:cNvPr id="19" name="Picture 18">
            <a:extLst>
              <a:ext uri="{FF2B5EF4-FFF2-40B4-BE49-F238E27FC236}">
                <a16:creationId xmlns:a16="http://schemas.microsoft.com/office/drawing/2014/main" id="{C4250C38-8D9E-E290-E62A-9FB2B077175A}"/>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6" name="TextBox 5">
            <a:extLst>
              <a:ext uri="{FF2B5EF4-FFF2-40B4-BE49-F238E27FC236}">
                <a16:creationId xmlns:a16="http://schemas.microsoft.com/office/drawing/2014/main" id="{A1FFC0E2-3335-0B31-FA8E-20BCF3C3903F}"/>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190A3980-B3B2-644B-9ABC-8E12DF633AD6}"/>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pic>
        <p:nvPicPr>
          <p:cNvPr id="10" name="Picture 9">
            <a:extLst>
              <a:ext uri="{FF2B5EF4-FFF2-40B4-BE49-F238E27FC236}">
                <a16:creationId xmlns:a16="http://schemas.microsoft.com/office/drawing/2014/main" id="{31423B85-7082-3CF3-4126-67F630BBA8A0}"/>
              </a:ext>
            </a:extLst>
          </p:cNvPr>
          <p:cNvPicPr>
            <a:picLocks noChangeAspect="1"/>
          </p:cNvPicPr>
          <p:nvPr/>
        </p:nvPicPr>
        <p:blipFill>
          <a:blip r:embed="rId3">
            <a:lum bright="70000" contrast="-70000"/>
          </a:blip>
          <a:stretch/>
        </p:blipFill>
        <p:spPr>
          <a:xfrm>
            <a:off x="10429843" y="103495"/>
            <a:ext cx="1620229" cy="453665"/>
          </a:xfrm>
          <a:prstGeom prst="rect">
            <a:avLst/>
          </a:prstGeom>
        </p:spPr>
      </p:pic>
      <p:sp>
        <p:nvSpPr>
          <p:cNvPr id="2" name="TextBox 1">
            <a:extLst>
              <a:ext uri="{FF2B5EF4-FFF2-40B4-BE49-F238E27FC236}">
                <a16:creationId xmlns:a16="http://schemas.microsoft.com/office/drawing/2014/main" id="{CEDD8CA4-52CC-4836-9A5C-50381ED6F501}"/>
              </a:ext>
            </a:extLst>
          </p:cNvPr>
          <p:cNvSpPr txBox="1"/>
          <p:nvPr/>
        </p:nvSpPr>
        <p:spPr>
          <a:xfrm>
            <a:off x="593889" y="969508"/>
            <a:ext cx="10642861" cy="4524315"/>
          </a:xfrm>
          <a:prstGeom prst="rect">
            <a:avLst/>
          </a:prstGeom>
          <a:noFill/>
        </p:spPr>
        <p:txBody>
          <a:bodyPr wrap="square" rtlCol="0">
            <a:spAutoFit/>
          </a:bodyPr>
          <a:lstStyle/>
          <a:p>
            <a:pPr lvl="0" defTabSz="457200">
              <a:spcBef>
                <a:spcPts val="1000"/>
              </a:spcBef>
              <a:buClr>
                <a:srgbClr val="5FCBEF"/>
              </a:buClr>
              <a:buSzPct val="80000"/>
            </a:pPr>
            <a:r>
              <a:rPr lang="en-GB" sz="2000" b="1" u="sng" dirty="0">
                <a:solidFill>
                  <a:prstClr val="black">
                    <a:lumMod val="75000"/>
                    <a:lumOff val="25000"/>
                  </a:prstClr>
                </a:solidFill>
                <a:latin typeface="Trebuchet MS" panose="020B0603020202020204"/>
              </a:rPr>
              <a:t>Medical Lists</a:t>
            </a:r>
          </a:p>
          <a:p>
            <a:pPr marL="342900" lvl="0" indent="-342900" defTabSz="457200">
              <a:spcBef>
                <a:spcPts val="1000"/>
              </a:spcBef>
              <a:buClr>
                <a:srgbClr val="C00000"/>
              </a:buClr>
              <a:buSzPct val="80000"/>
              <a:buFont typeface="Wingdings" panose="05000000000000000000" pitchFamily="2" charset="2"/>
              <a:buChar char="Ø"/>
            </a:pPr>
            <a:r>
              <a:rPr lang="en-GB" sz="2000" dirty="0">
                <a:solidFill>
                  <a:prstClr val="black">
                    <a:lumMod val="75000"/>
                    <a:lumOff val="25000"/>
                  </a:prstClr>
                </a:solidFill>
                <a:latin typeface="Trebuchet MS" panose="020B0603020202020204"/>
              </a:rPr>
              <a:t>If your child has any medical conditions or allergies, please make sure our records (and their medications) are up-to-date. Check this with the office.</a:t>
            </a:r>
          </a:p>
          <a:p>
            <a:pPr marL="342900" lvl="0" indent="-342900" defTabSz="457200">
              <a:spcBef>
                <a:spcPts val="1000"/>
              </a:spcBef>
              <a:buClr>
                <a:srgbClr val="C00000"/>
              </a:buClr>
              <a:buSzPct val="80000"/>
              <a:buFont typeface="Wingdings" panose="05000000000000000000" pitchFamily="2" charset="2"/>
              <a:buChar char="Ø"/>
            </a:pPr>
            <a:r>
              <a:rPr lang="en-GB" sz="2000" dirty="0">
                <a:solidFill>
                  <a:prstClr val="black">
                    <a:lumMod val="75000"/>
                    <a:lumOff val="25000"/>
                  </a:prstClr>
                </a:solidFill>
                <a:latin typeface="Trebuchet MS" panose="020B0603020202020204"/>
              </a:rPr>
              <a:t>Children should </a:t>
            </a:r>
            <a:r>
              <a:rPr lang="en-GB" sz="2000" b="1" dirty="0">
                <a:solidFill>
                  <a:prstClr val="black">
                    <a:lumMod val="75000"/>
                    <a:lumOff val="25000"/>
                  </a:prstClr>
                </a:solidFill>
                <a:latin typeface="Trebuchet MS" panose="020B0603020202020204"/>
              </a:rPr>
              <a:t>not</a:t>
            </a:r>
            <a:r>
              <a:rPr lang="en-GB" sz="2000" dirty="0">
                <a:solidFill>
                  <a:prstClr val="black">
                    <a:lumMod val="75000"/>
                    <a:lumOff val="25000"/>
                  </a:prstClr>
                </a:solidFill>
                <a:latin typeface="Trebuchet MS" panose="020B0603020202020204"/>
              </a:rPr>
              <a:t> bring in any lip balms, hand gels or hand creams/sprays unless they have been approved by the office.</a:t>
            </a:r>
          </a:p>
          <a:p>
            <a:pPr lvl="0" defTabSz="457200">
              <a:spcBef>
                <a:spcPts val="1000"/>
              </a:spcBef>
              <a:buClr>
                <a:srgbClr val="C00000"/>
              </a:buClr>
              <a:buSzPct val="80000"/>
            </a:pPr>
            <a:endParaRPr lang="en-GB" sz="2000" dirty="0">
              <a:solidFill>
                <a:prstClr val="black">
                  <a:lumMod val="75000"/>
                  <a:lumOff val="25000"/>
                </a:prstClr>
              </a:solidFill>
              <a:latin typeface="Trebuchet MS" panose="020B0603020202020204"/>
            </a:endParaRPr>
          </a:p>
          <a:p>
            <a:pPr lvl="0" defTabSz="457200">
              <a:spcBef>
                <a:spcPts val="1000"/>
              </a:spcBef>
              <a:buClr>
                <a:srgbClr val="C00000"/>
              </a:buClr>
              <a:buSzPct val="80000"/>
            </a:pPr>
            <a:r>
              <a:rPr lang="en-GB" sz="2000" b="1" u="sng" dirty="0">
                <a:solidFill>
                  <a:prstClr val="black">
                    <a:lumMod val="75000"/>
                    <a:lumOff val="25000"/>
                  </a:prstClr>
                </a:solidFill>
                <a:latin typeface="Trebuchet MS" panose="020B0603020202020204"/>
              </a:rPr>
              <a:t>Other information</a:t>
            </a:r>
          </a:p>
          <a:p>
            <a:pPr marL="342900" lvl="0" indent="-342900" defTabSz="457200">
              <a:spcBef>
                <a:spcPts val="1000"/>
              </a:spcBef>
              <a:buClr>
                <a:srgbClr val="C00000"/>
              </a:buClr>
              <a:buSzPct val="80000"/>
              <a:buFont typeface="Wingdings" panose="05000000000000000000" pitchFamily="2" charset="2"/>
              <a:buChar char="Ø"/>
            </a:pPr>
            <a:r>
              <a:rPr lang="en-GB" sz="2000" dirty="0">
                <a:solidFill>
                  <a:prstClr val="black">
                    <a:lumMod val="75000"/>
                    <a:lumOff val="25000"/>
                  </a:prstClr>
                </a:solidFill>
                <a:latin typeface="Trebuchet MS" panose="020B0603020202020204"/>
              </a:rPr>
              <a:t>Children should bring in their own </a:t>
            </a:r>
            <a:r>
              <a:rPr lang="en-GB" sz="2000" u="sng" dirty="0">
                <a:solidFill>
                  <a:prstClr val="black">
                    <a:lumMod val="75000"/>
                    <a:lumOff val="25000"/>
                  </a:prstClr>
                </a:solidFill>
                <a:latin typeface="Trebuchet MS" panose="020B0603020202020204"/>
              </a:rPr>
              <a:t>healthy</a:t>
            </a:r>
            <a:r>
              <a:rPr lang="en-GB" sz="2000" dirty="0">
                <a:solidFill>
                  <a:prstClr val="black">
                    <a:lumMod val="75000"/>
                    <a:lumOff val="25000"/>
                  </a:prstClr>
                </a:solidFill>
                <a:latin typeface="Trebuchet MS" panose="020B0603020202020204"/>
              </a:rPr>
              <a:t> break time snack and water bottles </a:t>
            </a:r>
            <a:r>
              <a:rPr lang="en-GB" sz="2000" b="1" dirty="0">
                <a:solidFill>
                  <a:prstClr val="black">
                    <a:lumMod val="75000"/>
                    <a:lumOff val="25000"/>
                  </a:prstClr>
                </a:solidFill>
                <a:latin typeface="Trebuchet MS" panose="020B0603020202020204"/>
              </a:rPr>
              <a:t>(water only)</a:t>
            </a:r>
            <a:r>
              <a:rPr lang="en-GB" sz="2000" dirty="0">
                <a:solidFill>
                  <a:prstClr val="black">
                    <a:lumMod val="75000"/>
                    <a:lumOff val="25000"/>
                  </a:prstClr>
                </a:solidFill>
                <a:latin typeface="Trebuchet MS" panose="020B0603020202020204"/>
              </a:rPr>
              <a:t>. </a:t>
            </a:r>
          </a:p>
          <a:p>
            <a:pPr marL="342900" lvl="0" indent="-342900" defTabSz="457200">
              <a:spcBef>
                <a:spcPts val="1000"/>
              </a:spcBef>
              <a:buClr>
                <a:srgbClr val="C00000"/>
              </a:buClr>
              <a:buSzPct val="80000"/>
              <a:buFont typeface="Wingdings" panose="05000000000000000000" pitchFamily="2" charset="2"/>
              <a:buChar char="Ø"/>
            </a:pPr>
            <a:r>
              <a:rPr lang="en-US" sz="2000" dirty="0">
                <a:solidFill>
                  <a:prstClr val="black">
                    <a:lumMod val="75000"/>
                    <a:lumOff val="25000"/>
                  </a:prstClr>
                </a:solidFill>
                <a:latin typeface="Trebuchet MS" panose="020B0603020202020204"/>
              </a:rPr>
              <a:t>W</a:t>
            </a:r>
            <a:r>
              <a:rPr lang="en-GB" sz="2000" dirty="0">
                <a:solidFill>
                  <a:prstClr val="black">
                    <a:lumMod val="75000"/>
                    <a:lumOff val="25000"/>
                  </a:prstClr>
                </a:solidFill>
                <a:latin typeface="Trebuchet MS" panose="020B0603020202020204"/>
              </a:rPr>
              <a:t>e do not hand out sweets/chocolates at the end of the day for birthdays due to allergies.   </a:t>
            </a:r>
            <a:endParaRPr lang="en-GB" sz="1900" dirty="0">
              <a:solidFill>
                <a:prstClr val="black">
                  <a:lumMod val="75000"/>
                  <a:lumOff val="25000"/>
                </a:prstClr>
              </a:solidFill>
              <a:latin typeface="Trebuchet MS" panose="020B0603020202020204"/>
            </a:endParaRPr>
          </a:p>
          <a:p>
            <a:pPr marL="285750" indent="-285750">
              <a:buClr>
                <a:srgbClr val="C00000"/>
              </a:buClr>
              <a:buFont typeface="Wingdings" panose="05000000000000000000" pitchFamily="2" charset="2"/>
              <a:buChar char="Ø"/>
            </a:pPr>
            <a:endParaRPr lang="en-GB" dirty="0"/>
          </a:p>
        </p:txBody>
      </p:sp>
    </p:spTree>
    <p:extLst>
      <p:ext uri="{BB962C8B-B14F-4D97-AF65-F5344CB8AC3E}">
        <p14:creationId xmlns:p14="http://schemas.microsoft.com/office/powerpoint/2010/main" val="241340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FDBA9-9E90-3DD0-25B4-C5EAE7A3A159}"/>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540F0BF-977A-8835-F070-B03860B2C16F}"/>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18</a:t>
            </a:fld>
            <a:endParaRPr lang="en-GB"/>
          </a:p>
        </p:txBody>
      </p:sp>
      <p:sp>
        <p:nvSpPr>
          <p:cNvPr id="14" name="Rectangle 13">
            <a:extLst>
              <a:ext uri="{FF2B5EF4-FFF2-40B4-BE49-F238E27FC236}">
                <a16:creationId xmlns:a16="http://schemas.microsoft.com/office/drawing/2014/main" id="{71914429-0155-4C8B-3CCB-DE0CF9D8D2FE}"/>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39EA5E7-A5A2-38E5-90AA-3B92C231CF40}"/>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68C713D7-D579-A9EF-D839-AA12942FD0DD}"/>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7EC2EE36-F7DE-374B-0FC8-786FED834669}"/>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E5FDF6EE-7292-D825-EF27-B595C0EB5F69}"/>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Wraparound Care</a:t>
            </a:r>
            <a:endParaRPr lang="en-GB" sz="2400" dirty="0">
              <a:solidFill>
                <a:schemeClr val="bg1"/>
              </a:solidFill>
            </a:endParaRPr>
          </a:p>
        </p:txBody>
      </p:sp>
      <p:sp>
        <p:nvSpPr>
          <p:cNvPr id="6" name="TextBox 5">
            <a:extLst>
              <a:ext uri="{FF2B5EF4-FFF2-40B4-BE49-F238E27FC236}">
                <a16:creationId xmlns:a16="http://schemas.microsoft.com/office/drawing/2014/main" id="{9E60CC24-BE41-76E9-F712-7B01554DE474}"/>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02072F84-2278-2549-988E-8428C7B30DE1}"/>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6F3394CB-6DCB-00AE-2748-56B23E557692}"/>
              </a:ext>
            </a:extLst>
          </p:cNvPr>
          <p:cNvSpPr txBox="1"/>
          <p:nvPr/>
        </p:nvSpPr>
        <p:spPr>
          <a:xfrm>
            <a:off x="268456" y="796357"/>
            <a:ext cx="10148570" cy="461665"/>
          </a:xfrm>
          <a:prstGeom prst="rect">
            <a:avLst/>
          </a:prstGeom>
          <a:noFill/>
        </p:spPr>
        <p:txBody>
          <a:bodyPr wrap="square" rtlCol="0">
            <a:spAutoFit/>
          </a:bodyPr>
          <a:lstStyle/>
          <a:p>
            <a:r>
              <a:rPr lang="en-US" sz="2400" dirty="0" err="1"/>
              <a:t>Funtastic</a:t>
            </a:r>
            <a:r>
              <a:rPr lang="en-US" sz="2400" dirty="0"/>
              <a:t> Kids</a:t>
            </a:r>
          </a:p>
        </p:txBody>
      </p:sp>
      <p:pic>
        <p:nvPicPr>
          <p:cNvPr id="10" name="Picture 9">
            <a:extLst>
              <a:ext uri="{FF2B5EF4-FFF2-40B4-BE49-F238E27FC236}">
                <a16:creationId xmlns:a16="http://schemas.microsoft.com/office/drawing/2014/main" id="{D682D129-BECA-E5CC-FAD9-4E1C9F7CAD45}"/>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4" name="Picture 3" descr="Home - Funtastic Kids">
            <a:extLst>
              <a:ext uri="{FF2B5EF4-FFF2-40B4-BE49-F238E27FC236}">
                <a16:creationId xmlns:a16="http://schemas.microsoft.com/office/drawing/2014/main" id="{FB62F5CB-1D07-11A3-7F3C-070962B97CA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216878" y="789929"/>
            <a:ext cx="4529686" cy="1313510"/>
          </a:xfrm>
          <a:prstGeom prst="rect">
            <a:avLst/>
          </a:prstGeom>
          <a:noFill/>
          <a:ln>
            <a:noFill/>
          </a:ln>
        </p:spPr>
      </p:pic>
      <p:pic>
        <p:nvPicPr>
          <p:cNvPr id="9" name="Picture Placeholder 18">
            <a:extLst>
              <a:ext uri="{FF2B5EF4-FFF2-40B4-BE49-F238E27FC236}">
                <a16:creationId xmlns:a16="http://schemas.microsoft.com/office/drawing/2014/main" id="{F5DCC434-382B-4E1B-0926-1C548576BC17}"/>
              </a:ext>
            </a:extLst>
          </p:cNvPr>
          <p:cNvPicPr>
            <a:picLocks noChangeAspect="1"/>
          </p:cNvPicPr>
          <p:nvPr/>
        </p:nvPicPr>
        <p:blipFill>
          <a:blip r:embed="rId5"/>
          <a:srcRect t="1756" b="1756"/>
          <a:stretch/>
        </p:blipFill>
        <p:spPr>
          <a:xfrm>
            <a:off x="149225" y="2390710"/>
            <a:ext cx="9479046" cy="3632038"/>
          </a:xfrm>
          <a:custGeom>
            <a:avLst/>
            <a:gdLst>
              <a:gd name="connsiteX0" fmla="*/ 203466 w 6579280"/>
              <a:gd name="connsiteY0" fmla="*/ 0 h 2520950"/>
              <a:gd name="connsiteX1" fmla="*/ 6375814 w 6579280"/>
              <a:gd name="connsiteY1" fmla="*/ 0 h 2520950"/>
              <a:gd name="connsiteX2" fmla="*/ 6579280 w 6579280"/>
              <a:gd name="connsiteY2" fmla="*/ 203466 h 2520950"/>
              <a:gd name="connsiteX3" fmla="*/ 6579280 w 6579280"/>
              <a:gd name="connsiteY3" fmla="*/ 2317484 h 2520950"/>
              <a:gd name="connsiteX4" fmla="*/ 6375814 w 6579280"/>
              <a:gd name="connsiteY4" fmla="*/ 2520950 h 2520950"/>
              <a:gd name="connsiteX5" fmla="*/ 203466 w 6579280"/>
              <a:gd name="connsiteY5" fmla="*/ 2520950 h 2520950"/>
              <a:gd name="connsiteX6" fmla="*/ 0 w 6579280"/>
              <a:gd name="connsiteY6" fmla="*/ 2317484 h 2520950"/>
              <a:gd name="connsiteX7" fmla="*/ 0 w 6579280"/>
              <a:gd name="connsiteY7" fmla="*/ 203466 h 2520950"/>
              <a:gd name="connsiteX8" fmla="*/ 203466 w 6579280"/>
              <a:gd name="connsiteY8" fmla="*/ 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9280" h="2520950">
                <a:moveTo>
                  <a:pt x="203466" y="0"/>
                </a:moveTo>
                <a:lnTo>
                  <a:pt x="6375814" y="0"/>
                </a:lnTo>
                <a:cubicBezTo>
                  <a:pt x="6488185" y="0"/>
                  <a:pt x="6579280" y="91095"/>
                  <a:pt x="6579280" y="203466"/>
                </a:cubicBezTo>
                <a:lnTo>
                  <a:pt x="6579280" y="2317484"/>
                </a:lnTo>
                <a:cubicBezTo>
                  <a:pt x="6579280" y="2429855"/>
                  <a:pt x="6488185" y="2520950"/>
                  <a:pt x="6375814" y="2520950"/>
                </a:cubicBezTo>
                <a:lnTo>
                  <a:pt x="203466" y="2520950"/>
                </a:lnTo>
                <a:cubicBezTo>
                  <a:pt x="91095" y="2520950"/>
                  <a:pt x="0" y="2429855"/>
                  <a:pt x="0" y="2317484"/>
                </a:cubicBezTo>
                <a:lnTo>
                  <a:pt x="0" y="203466"/>
                </a:lnTo>
                <a:cubicBezTo>
                  <a:pt x="0" y="91095"/>
                  <a:pt x="91095" y="0"/>
                  <a:pt x="203466" y="0"/>
                </a:cubicBezTo>
                <a:close/>
              </a:path>
            </a:pathLst>
          </a:custGeom>
          <a:solidFill>
            <a:srgbClr val="CE8D3E">
              <a:lumMod val="20000"/>
              <a:lumOff val="80000"/>
            </a:srgbClr>
          </a:solidFill>
          <a:ln w="6350">
            <a:solidFill>
              <a:srgbClr val="CE8D3E">
                <a:lumMod val="75000"/>
              </a:srgbClr>
            </a:solidFill>
          </a:ln>
        </p:spPr>
      </p:pic>
    </p:spTree>
    <p:extLst>
      <p:ext uri="{BB962C8B-B14F-4D97-AF65-F5344CB8AC3E}">
        <p14:creationId xmlns:p14="http://schemas.microsoft.com/office/powerpoint/2010/main" val="207420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4444-28ED-B134-A0B7-7C40C96F2B41}"/>
            </a:ext>
          </a:extLst>
        </p:cNvPr>
        <p:cNvGrpSpPr/>
        <p:nvPr/>
      </p:nvGrpSpPr>
      <p:grpSpPr>
        <a:xfrm>
          <a:off x="0" y="0"/>
          <a:ext cx="0" cy="0"/>
          <a:chOff x="0" y="0"/>
          <a:chExt cx="0" cy="0"/>
        </a:xfrm>
      </p:grpSpPr>
      <p:sp>
        <p:nvSpPr>
          <p:cNvPr id="13" name="Slide Number Placeholder 3">
            <a:extLst>
              <a:ext uri="{FF2B5EF4-FFF2-40B4-BE49-F238E27FC236}">
                <a16:creationId xmlns:a16="http://schemas.microsoft.com/office/drawing/2014/main" id="{9A1D8839-1136-78D4-E5B8-906357F55F71}"/>
              </a:ext>
            </a:extLst>
          </p:cNvPr>
          <p:cNvSpPr>
            <a:spLocks noGrp="1"/>
          </p:cNvSpPr>
          <p:nvPr>
            <p:ph type="sldNum" sz="quarter" idx="12"/>
          </p:nvPr>
        </p:nvSpPr>
        <p:spPr>
          <a:xfrm>
            <a:off x="8610600" y="6356350"/>
            <a:ext cx="2743200" cy="365125"/>
          </a:xfrm>
        </p:spPr>
        <p:txBody>
          <a:bodyPr/>
          <a:lstStyle/>
          <a:p>
            <a:fld id="{C0419BBF-C2DB-47D6-8401-B6C81C103A48}" type="slidenum">
              <a:rPr lang="en-GB" smtClean="0"/>
              <a:t>19</a:t>
            </a:fld>
            <a:endParaRPr lang="en-GB"/>
          </a:p>
        </p:txBody>
      </p:sp>
      <p:sp>
        <p:nvSpPr>
          <p:cNvPr id="14" name="Rectangle 13">
            <a:extLst>
              <a:ext uri="{FF2B5EF4-FFF2-40B4-BE49-F238E27FC236}">
                <a16:creationId xmlns:a16="http://schemas.microsoft.com/office/drawing/2014/main" id="{670E87FB-1214-DF9A-325F-29696BBC92A7}"/>
              </a:ext>
            </a:extLst>
          </p:cNvPr>
          <p:cNvSpPr/>
          <p:nvPr/>
        </p:nvSpPr>
        <p:spPr>
          <a:xfrm>
            <a:off x="0" y="6542788"/>
            <a:ext cx="12192000" cy="315212"/>
          </a:xfrm>
          <a:prstGeom prst="rect">
            <a:avLst/>
          </a:prstGeom>
          <a:solidFill>
            <a:srgbClr val="9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A2FA79C-7D9F-CEC7-E8C7-C2A009EF537E}"/>
              </a:ext>
            </a:extLst>
          </p:cNvPr>
          <p:cNvSpPr/>
          <p:nvPr/>
        </p:nvSpPr>
        <p:spPr>
          <a:xfrm>
            <a:off x="0" y="6227576"/>
            <a:ext cx="12192000" cy="315212"/>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A6B55B7-E016-39DA-4088-4A61F2E5A0B4}"/>
              </a:ext>
            </a:extLst>
          </p:cNvPr>
          <p:cNvSpPr/>
          <p:nvPr/>
        </p:nvSpPr>
        <p:spPr>
          <a:xfrm rot="10800000">
            <a:off x="0" y="-1"/>
            <a:ext cx="12192000" cy="630425"/>
          </a:xfrm>
          <a:prstGeom prst="rect">
            <a:avLst/>
          </a:prstGeom>
          <a:solidFill>
            <a:srgbClr val="112C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9F04A8B0-A335-4A71-F673-EA2B5A863A36}"/>
              </a:ext>
            </a:extLst>
          </p:cNvPr>
          <p:cNvPicPr>
            <a:picLocks noChangeAspect="1"/>
          </p:cNvPicPr>
          <p:nvPr/>
        </p:nvPicPr>
        <p:blipFill rotWithShape="1">
          <a:blip r:embed="rId2">
            <a:extLst>
              <a:ext uri="{28A0092B-C50C-407E-A947-70E740481C1C}">
                <a14:useLocalDpi xmlns:a14="http://schemas.microsoft.com/office/drawing/2010/main" val="0"/>
              </a:ext>
            </a:extLst>
          </a:blip>
          <a:srcRect t="261" b="261"/>
          <a:stretch/>
        </p:blipFill>
        <p:spPr>
          <a:xfrm>
            <a:off x="149225" y="60436"/>
            <a:ext cx="516255" cy="516989"/>
          </a:xfrm>
          <a:prstGeom prst="ellipse">
            <a:avLst/>
          </a:prstGeom>
        </p:spPr>
      </p:pic>
      <p:sp>
        <p:nvSpPr>
          <p:cNvPr id="3" name="TextBox 2">
            <a:extLst>
              <a:ext uri="{FF2B5EF4-FFF2-40B4-BE49-F238E27FC236}">
                <a16:creationId xmlns:a16="http://schemas.microsoft.com/office/drawing/2014/main" id="{EC534916-A5EA-7BC1-326D-F18003EA1AE1}"/>
              </a:ext>
            </a:extLst>
          </p:cNvPr>
          <p:cNvSpPr txBox="1"/>
          <p:nvPr/>
        </p:nvSpPr>
        <p:spPr>
          <a:xfrm>
            <a:off x="814705" y="103495"/>
            <a:ext cx="10148570" cy="461665"/>
          </a:xfrm>
          <a:prstGeom prst="rect">
            <a:avLst/>
          </a:prstGeom>
          <a:noFill/>
        </p:spPr>
        <p:txBody>
          <a:bodyPr wrap="square" rtlCol="0">
            <a:spAutoFit/>
          </a:bodyPr>
          <a:lstStyle/>
          <a:p>
            <a:r>
              <a:rPr lang="en-US" sz="2400" dirty="0">
                <a:solidFill>
                  <a:schemeClr val="bg1"/>
                </a:solidFill>
              </a:rPr>
              <a:t>PTA</a:t>
            </a:r>
            <a:endParaRPr lang="en-GB" sz="2400" dirty="0">
              <a:solidFill>
                <a:schemeClr val="bg1"/>
              </a:solidFill>
            </a:endParaRPr>
          </a:p>
        </p:txBody>
      </p:sp>
      <p:sp>
        <p:nvSpPr>
          <p:cNvPr id="6" name="TextBox 5">
            <a:extLst>
              <a:ext uri="{FF2B5EF4-FFF2-40B4-BE49-F238E27FC236}">
                <a16:creationId xmlns:a16="http://schemas.microsoft.com/office/drawing/2014/main" id="{7482D46D-B292-9E4E-98B5-5E2B27F63FC2}"/>
              </a:ext>
            </a:extLst>
          </p:cNvPr>
          <p:cNvSpPr txBox="1"/>
          <p:nvPr/>
        </p:nvSpPr>
        <p:spPr>
          <a:xfrm>
            <a:off x="5397910" y="6522282"/>
            <a:ext cx="6759060" cy="307777"/>
          </a:xfrm>
          <a:prstGeom prst="rect">
            <a:avLst/>
          </a:prstGeom>
          <a:noFill/>
        </p:spPr>
        <p:txBody>
          <a:bodyPr wrap="square" rtlCol="0" anchor="ctr">
            <a:spAutoFit/>
          </a:bodyPr>
          <a:lstStyle/>
          <a:p>
            <a:pPr lvl="0" algn="r">
              <a:defRPr/>
            </a:pPr>
            <a:r>
              <a:rPr kumimoji="0" lang="en-GB" sz="1400" b="0" i="0" u="none" strike="noStrike" kern="1200" cap="none" spc="0" normalizeH="0" baseline="0" noProof="0" dirty="0">
                <a:ln>
                  <a:noFill/>
                </a:ln>
                <a:solidFill>
                  <a:prstClr val="white"/>
                </a:solidFill>
                <a:effectLst/>
                <a:uLnTx/>
                <a:uFillTx/>
                <a:ea typeface="+mn-ea"/>
                <a:cs typeface="+mn-cs"/>
              </a:rPr>
              <a:t>Perseverance   -   Forgiveness   -    Gratitude   -   Kindness   -   </a:t>
            </a:r>
            <a:r>
              <a:rPr lang="en-GB" sz="1400" dirty="0">
                <a:solidFill>
                  <a:prstClr val="white"/>
                </a:solidFill>
              </a:rPr>
              <a:t>Truthfulness   -   Wisdom</a:t>
            </a:r>
            <a:endParaRPr kumimoji="0" lang="en-GB" sz="1400" b="0" i="0" u="none" strike="noStrike" kern="1200" cap="none" spc="0" normalizeH="0" baseline="0" noProof="0" dirty="0">
              <a:ln>
                <a:noFill/>
              </a:ln>
              <a:solidFill>
                <a:prstClr val="white"/>
              </a:solidFill>
              <a:effectLst/>
              <a:uLnTx/>
              <a:uFillTx/>
              <a:ea typeface="+mn-ea"/>
              <a:cs typeface="+mn-cs"/>
            </a:endParaRPr>
          </a:p>
        </p:txBody>
      </p:sp>
      <p:sp>
        <p:nvSpPr>
          <p:cNvPr id="8" name="TextBox 7">
            <a:extLst>
              <a:ext uri="{FF2B5EF4-FFF2-40B4-BE49-F238E27FC236}">
                <a16:creationId xmlns:a16="http://schemas.microsoft.com/office/drawing/2014/main" id="{224FCDA6-ED73-B608-D3AE-E6E1C895FBA9}"/>
              </a:ext>
            </a:extLst>
          </p:cNvPr>
          <p:cNvSpPr txBox="1"/>
          <p:nvPr/>
        </p:nvSpPr>
        <p:spPr>
          <a:xfrm>
            <a:off x="-37689" y="6201435"/>
            <a:ext cx="6625301"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ea typeface="+mn-ea"/>
                <a:cs typeface="+mn-cs"/>
              </a:rPr>
              <a:t> ‘Therefore encourage one another, and build each other up.’ (Thessalonians 5:11)</a:t>
            </a:r>
            <a:endParaRPr kumimoji="0" lang="en-GB" sz="1400" b="0" i="0" u="none" strike="noStrike" kern="1200" cap="none" spc="0" normalizeH="0" baseline="0" noProof="0" dirty="0">
              <a:ln>
                <a:noFill/>
              </a:ln>
              <a:solidFill>
                <a:schemeClr val="bg1"/>
              </a:solidFill>
              <a:effectLst/>
              <a:uLnTx/>
              <a:uFillTx/>
              <a:ea typeface="+mn-ea"/>
              <a:cs typeface="+mn-cs"/>
            </a:endParaRPr>
          </a:p>
        </p:txBody>
      </p:sp>
      <p:sp>
        <p:nvSpPr>
          <p:cNvPr id="7" name="TextBox 6">
            <a:extLst>
              <a:ext uri="{FF2B5EF4-FFF2-40B4-BE49-F238E27FC236}">
                <a16:creationId xmlns:a16="http://schemas.microsoft.com/office/drawing/2014/main" id="{C244E12B-FD74-EBCE-C82D-C44F21E1ECD5}"/>
              </a:ext>
            </a:extLst>
          </p:cNvPr>
          <p:cNvSpPr txBox="1"/>
          <p:nvPr/>
        </p:nvSpPr>
        <p:spPr>
          <a:xfrm>
            <a:off x="268456" y="796357"/>
            <a:ext cx="10148570" cy="461665"/>
          </a:xfrm>
          <a:prstGeom prst="rect">
            <a:avLst/>
          </a:prstGeom>
          <a:noFill/>
        </p:spPr>
        <p:txBody>
          <a:bodyPr wrap="square" rtlCol="0">
            <a:spAutoFit/>
          </a:bodyPr>
          <a:lstStyle/>
          <a:p>
            <a:r>
              <a:rPr lang="en-US" sz="2400" dirty="0"/>
              <a:t>Parent Teacher Association</a:t>
            </a:r>
          </a:p>
        </p:txBody>
      </p:sp>
      <p:pic>
        <p:nvPicPr>
          <p:cNvPr id="10" name="Picture 9">
            <a:extLst>
              <a:ext uri="{FF2B5EF4-FFF2-40B4-BE49-F238E27FC236}">
                <a16:creationId xmlns:a16="http://schemas.microsoft.com/office/drawing/2014/main" id="{56299B99-5EAF-32B3-F19D-6330255034FD}"/>
              </a:ext>
            </a:extLst>
          </p:cNvPr>
          <p:cNvPicPr>
            <a:picLocks noChangeAspect="1"/>
          </p:cNvPicPr>
          <p:nvPr/>
        </p:nvPicPr>
        <p:blipFill>
          <a:blip r:embed="rId3">
            <a:lum bright="70000" contrast="-70000"/>
          </a:blip>
          <a:stretch/>
        </p:blipFill>
        <p:spPr>
          <a:xfrm>
            <a:off x="10429843" y="103495"/>
            <a:ext cx="1620229" cy="453665"/>
          </a:xfrm>
          <a:prstGeom prst="rect">
            <a:avLst/>
          </a:prstGeom>
        </p:spPr>
      </p:pic>
      <p:pic>
        <p:nvPicPr>
          <p:cNvPr id="2" name="Picture Placeholder 14">
            <a:extLst>
              <a:ext uri="{FF2B5EF4-FFF2-40B4-BE49-F238E27FC236}">
                <a16:creationId xmlns:a16="http://schemas.microsoft.com/office/drawing/2014/main" id="{18DB817C-1286-1733-DD85-A97F850134E6}"/>
              </a:ext>
            </a:extLst>
          </p:cNvPr>
          <p:cNvPicPr>
            <a:picLocks noChangeAspect="1"/>
          </p:cNvPicPr>
          <p:nvPr/>
        </p:nvPicPr>
        <p:blipFill>
          <a:blip r:embed="rId4"/>
          <a:srcRect l="3680" r="3680"/>
          <a:stretch/>
        </p:blipFill>
        <p:spPr>
          <a:xfrm>
            <a:off x="6988693" y="1027189"/>
            <a:ext cx="4530722" cy="4612298"/>
          </a:xfrm>
          <a:custGeom>
            <a:avLst/>
            <a:gdLst>
              <a:gd name="connsiteX0" fmla="*/ 365675 w 4530722"/>
              <a:gd name="connsiteY0" fmla="*/ 0 h 4612298"/>
              <a:gd name="connsiteX1" fmla="*/ 4165047 w 4530722"/>
              <a:gd name="connsiteY1" fmla="*/ 0 h 4612298"/>
              <a:gd name="connsiteX2" fmla="*/ 4530722 w 4530722"/>
              <a:gd name="connsiteY2" fmla="*/ 365675 h 4612298"/>
              <a:gd name="connsiteX3" fmla="*/ 4530722 w 4530722"/>
              <a:gd name="connsiteY3" fmla="*/ 4612298 h 4612298"/>
              <a:gd name="connsiteX4" fmla="*/ 0 w 4530722"/>
              <a:gd name="connsiteY4" fmla="*/ 4612298 h 4612298"/>
              <a:gd name="connsiteX5" fmla="*/ 0 w 4530722"/>
              <a:gd name="connsiteY5" fmla="*/ 365675 h 4612298"/>
              <a:gd name="connsiteX6" fmla="*/ 365675 w 4530722"/>
              <a:gd name="connsiteY6" fmla="*/ 0 h 4612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0722" h="4612298">
                <a:moveTo>
                  <a:pt x="365675" y="0"/>
                </a:moveTo>
                <a:lnTo>
                  <a:pt x="4165047" y="0"/>
                </a:lnTo>
                <a:cubicBezTo>
                  <a:pt x="4367004" y="0"/>
                  <a:pt x="4530722" y="163718"/>
                  <a:pt x="4530722" y="365675"/>
                </a:cubicBezTo>
                <a:lnTo>
                  <a:pt x="4530722" y="4612298"/>
                </a:lnTo>
                <a:lnTo>
                  <a:pt x="0" y="4612298"/>
                </a:lnTo>
                <a:lnTo>
                  <a:pt x="0" y="365675"/>
                </a:lnTo>
                <a:cubicBezTo>
                  <a:pt x="0" y="163718"/>
                  <a:pt x="163718" y="0"/>
                  <a:pt x="365675" y="0"/>
                </a:cubicBezTo>
                <a:close/>
              </a:path>
            </a:pathLst>
          </a:custGeom>
          <a:solidFill>
            <a:srgbClr val="CE8D3E">
              <a:lumMod val="20000"/>
              <a:lumOff val="80000"/>
            </a:srgbClr>
          </a:solidFill>
          <a:ln w="6350">
            <a:solidFill>
              <a:srgbClr val="CE8D3E">
                <a:lumMod val="75000"/>
              </a:srgbClr>
            </a:solidFill>
          </a:ln>
        </p:spPr>
      </p:pic>
      <p:pic>
        <p:nvPicPr>
          <p:cNvPr id="26" name="Picture 25">
            <a:extLst>
              <a:ext uri="{FF2B5EF4-FFF2-40B4-BE49-F238E27FC236}">
                <a16:creationId xmlns:a16="http://schemas.microsoft.com/office/drawing/2014/main" id="{7E140AF8-9CCD-0124-9EFD-8D23FA8F6333}"/>
              </a:ext>
            </a:extLst>
          </p:cNvPr>
          <p:cNvPicPr>
            <a:picLocks noChangeAspect="1"/>
          </p:cNvPicPr>
          <p:nvPr/>
        </p:nvPicPr>
        <p:blipFill>
          <a:blip r:embed="rId5"/>
          <a:stretch>
            <a:fillRect/>
          </a:stretch>
        </p:blipFill>
        <p:spPr>
          <a:xfrm>
            <a:off x="531258" y="2044761"/>
            <a:ext cx="2049176" cy="2183110"/>
          </a:xfrm>
          <a:prstGeom prst="rect">
            <a:avLst/>
          </a:prstGeom>
        </p:spPr>
      </p:pic>
      <p:sp>
        <p:nvSpPr>
          <p:cNvPr id="28" name="TextBox 27">
            <a:extLst>
              <a:ext uri="{FF2B5EF4-FFF2-40B4-BE49-F238E27FC236}">
                <a16:creationId xmlns:a16="http://schemas.microsoft.com/office/drawing/2014/main" id="{15455122-7634-79A0-4EF6-1D657BAB9FEB}"/>
              </a:ext>
            </a:extLst>
          </p:cNvPr>
          <p:cNvSpPr txBox="1"/>
          <p:nvPr/>
        </p:nvSpPr>
        <p:spPr>
          <a:xfrm>
            <a:off x="597302" y="1675429"/>
            <a:ext cx="1983132" cy="369332"/>
          </a:xfrm>
          <a:prstGeom prst="rect">
            <a:avLst/>
          </a:prstGeom>
          <a:noFill/>
        </p:spPr>
        <p:txBody>
          <a:bodyPr wrap="square">
            <a:spAutoFit/>
          </a:bodyPr>
          <a:lstStyle/>
          <a:p>
            <a:r>
              <a:rPr lang="en-US" dirty="0"/>
              <a:t>WhatsApp Group</a:t>
            </a:r>
          </a:p>
        </p:txBody>
      </p:sp>
      <p:pic>
        <p:nvPicPr>
          <p:cNvPr id="29" name="Picture 28" descr="File:Facebook Logo 2023.png - Wikimedia Commons">
            <a:extLst>
              <a:ext uri="{FF2B5EF4-FFF2-40B4-BE49-F238E27FC236}">
                <a16:creationId xmlns:a16="http://schemas.microsoft.com/office/drawing/2014/main" id="{8F3738A5-89FE-4863-D271-7464FC35EA7E}"/>
              </a:ext>
            </a:extLst>
          </p:cNvPr>
          <p:cNvPicPr>
            <a:picLocks noChangeAspect="1"/>
          </p:cNvPicPr>
          <p:nvPr/>
        </p:nvPicPr>
        <p:blipFill>
          <a:blip r:embed="rId6"/>
          <a:stretch>
            <a:fillRect/>
          </a:stretch>
        </p:blipFill>
        <p:spPr>
          <a:xfrm>
            <a:off x="3169059" y="3818982"/>
            <a:ext cx="1409700" cy="1409700"/>
          </a:xfrm>
          <a:prstGeom prst="rect">
            <a:avLst/>
          </a:prstGeom>
        </p:spPr>
      </p:pic>
      <p:pic>
        <p:nvPicPr>
          <p:cNvPr id="30" name="Picture 29" descr="File:Instagram icon.png - Wikimedia Commons">
            <a:extLst>
              <a:ext uri="{FF2B5EF4-FFF2-40B4-BE49-F238E27FC236}">
                <a16:creationId xmlns:a16="http://schemas.microsoft.com/office/drawing/2014/main" id="{0E2D8B00-2B92-27E3-B8C0-5B65AF57A8C5}"/>
              </a:ext>
            </a:extLst>
          </p:cNvPr>
          <p:cNvPicPr>
            <a:picLocks noChangeAspect="1"/>
          </p:cNvPicPr>
          <p:nvPr/>
        </p:nvPicPr>
        <p:blipFill>
          <a:blip r:embed="rId7"/>
          <a:stretch>
            <a:fillRect/>
          </a:stretch>
        </p:blipFill>
        <p:spPr>
          <a:xfrm>
            <a:off x="4419600" y="2025754"/>
            <a:ext cx="1676400" cy="1409700"/>
          </a:xfrm>
          <a:prstGeom prst="rect">
            <a:avLst/>
          </a:prstGeom>
        </p:spPr>
      </p:pic>
    </p:spTree>
    <p:extLst>
      <p:ext uri="{BB962C8B-B14F-4D97-AF65-F5344CB8AC3E}">
        <p14:creationId xmlns:p14="http://schemas.microsoft.com/office/powerpoint/2010/main" val="1199068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999B9-F295-3221-6D89-E228C160701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88C057A-B50E-5A5F-B8F8-F38393FBB4F2}"/>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12260424" cy="6906781"/>
          </a:xfrm>
          <a:prstGeom prst="rect">
            <a:avLst/>
          </a:prstGeom>
        </p:spPr>
      </p:pic>
      <p:sp>
        <p:nvSpPr>
          <p:cNvPr id="8" name="Freeform: Shape 7">
            <a:extLst>
              <a:ext uri="{FF2B5EF4-FFF2-40B4-BE49-F238E27FC236}">
                <a16:creationId xmlns:a16="http://schemas.microsoft.com/office/drawing/2014/main" id="{BE161BC2-C939-9D9C-F534-ECEFDE6A5D6C}"/>
              </a:ext>
            </a:extLst>
          </p:cNvPr>
          <p:cNvSpPr/>
          <p:nvPr/>
        </p:nvSpPr>
        <p:spPr>
          <a:xfrm>
            <a:off x="1962151" y="372141"/>
            <a:ext cx="8264461" cy="6485859"/>
          </a:xfrm>
          <a:custGeom>
            <a:avLst/>
            <a:gdLst>
              <a:gd name="connsiteX0" fmla="*/ 0 w 8264461"/>
              <a:gd name="connsiteY0" fmla="*/ 4132231 h 6485858"/>
              <a:gd name="connsiteX1" fmla="*/ 324898 w 8264461"/>
              <a:gd name="connsiteY1" fmla="*/ 2523649 h 6485858"/>
              <a:gd name="connsiteX2" fmla="*/ 1210247 w 8264461"/>
              <a:gd name="connsiteY2" fmla="*/ 1210247 h 6485858"/>
              <a:gd name="connsiteX3" fmla="*/ 2523649 w 8264461"/>
              <a:gd name="connsiteY3" fmla="*/ 324898 h 6485858"/>
              <a:gd name="connsiteX4" fmla="*/ 4132231 w 8264461"/>
              <a:gd name="connsiteY4" fmla="*/ 0 h 6485858"/>
              <a:gd name="connsiteX5" fmla="*/ 5740813 w 8264461"/>
              <a:gd name="connsiteY5" fmla="*/ 324898 h 6485858"/>
              <a:gd name="connsiteX6" fmla="*/ 7054120 w 8264461"/>
              <a:gd name="connsiteY6" fmla="*/ 1210247 h 6485858"/>
              <a:gd name="connsiteX7" fmla="*/ 7939564 w 8264461"/>
              <a:gd name="connsiteY7" fmla="*/ 2523649 h 6485858"/>
              <a:gd name="connsiteX8" fmla="*/ 8264461 w 8264461"/>
              <a:gd name="connsiteY8" fmla="*/ 4132231 h 6485858"/>
              <a:gd name="connsiteX9" fmla="*/ 7939564 w 8264461"/>
              <a:gd name="connsiteY9" fmla="*/ 5740813 h 6485858"/>
              <a:gd name="connsiteX10" fmla="*/ 7529513 w 8264461"/>
              <a:gd name="connsiteY10" fmla="*/ 6485858 h 6485858"/>
              <a:gd name="connsiteX11" fmla="*/ 734949 w 8264461"/>
              <a:gd name="connsiteY11" fmla="*/ 6485858 h 6485858"/>
              <a:gd name="connsiteX12" fmla="*/ 324898 w 8264461"/>
              <a:gd name="connsiteY12" fmla="*/ 5740813 h 6485858"/>
              <a:gd name="connsiteX13" fmla="*/ 0 w 8264461"/>
              <a:gd name="connsiteY13" fmla="*/ 4132231 h 648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4461" h="6485858">
                <a:moveTo>
                  <a:pt x="0" y="4132231"/>
                </a:moveTo>
                <a:cubicBezTo>
                  <a:pt x="0" y="3574637"/>
                  <a:pt x="109252" y="3033427"/>
                  <a:pt x="324898" y="2523649"/>
                </a:cubicBezTo>
                <a:cubicBezTo>
                  <a:pt x="533114" y="2031492"/>
                  <a:pt x="830961" y="1589627"/>
                  <a:pt x="1210247" y="1210247"/>
                </a:cubicBezTo>
                <a:cubicBezTo>
                  <a:pt x="1589532" y="830961"/>
                  <a:pt x="2031492" y="533114"/>
                  <a:pt x="2523649" y="324898"/>
                </a:cubicBezTo>
                <a:cubicBezTo>
                  <a:pt x="3033427" y="109252"/>
                  <a:pt x="3574637" y="0"/>
                  <a:pt x="4132231" y="0"/>
                </a:cubicBezTo>
                <a:cubicBezTo>
                  <a:pt x="4689824" y="0"/>
                  <a:pt x="5231035" y="109252"/>
                  <a:pt x="5740813" y="324898"/>
                </a:cubicBezTo>
                <a:cubicBezTo>
                  <a:pt x="6232970" y="533114"/>
                  <a:pt x="6674739" y="830866"/>
                  <a:pt x="7054120" y="1210247"/>
                </a:cubicBezTo>
                <a:cubicBezTo>
                  <a:pt x="7433405" y="1589532"/>
                  <a:pt x="7731348" y="2031492"/>
                  <a:pt x="7939564" y="2523649"/>
                </a:cubicBezTo>
                <a:cubicBezTo>
                  <a:pt x="8155115" y="3033427"/>
                  <a:pt x="8264461" y="3574637"/>
                  <a:pt x="8264461" y="4132231"/>
                </a:cubicBezTo>
                <a:cubicBezTo>
                  <a:pt x="8264461" y="4689824"/>
                  <a:pt x="8155115" y="5231035"/>
                  <a:pt x="7939564" y="5740813"/>
                </a:cubicBezTo>
                <a:cubicBezTo>
                  <a:pt x="7828217" y="6004179"/>
                  <a:pt x="7691057" y="6253067"/>
                  <a:pt x="7529513" y="6485858"/>
                </a:cubicBezTo>
                <a:lnTo>
                  <a:pt x="734949" y="6485858"/>
                </a:lnTo>
                <a:cubicBezTo>
                  <a:pt x="573405" y="6253067"/>
                  <a:pt x="436245" y="6004179"/>
                  <a:pt x="324898" y="5740813"/>
                </a:cubicBezTo>
                <a:cubicBezTo>
                  <a:pt x="109252" y="5231035"/>
                  <a:pt x="0" y="4689920"/>
                  <a:pt x="0" y="4132231"/>
                </a:cubicBezTo>
                <a:close/>
              </a:path>
            </a:pathLst>
          </a:custGeom>
          <a:solidFill>
            <a:srgbClr val="FFFFFF">
              <a:alpha val="60000"/>
            </a:srgb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B5DC62-3C94-4030-9C53-AAE35BF2DA74}"/>
              </a:ext>
            </a:extLst>
          </p:cNvPr>
          <p:cNvSpPr/>
          <p:nvPr/>
        </p:nvSpPr>
        <p:spPr>
          <a:xfrm>
            <a:off x="2489931" y="899923"/>
            <a:ext cx="7208901" cy="5958079"/>
          </a:xfrm>
          <a:custGeom>
            <a:avLst/>
            <a:gdLst>
              <a:gd name="connsiteX0" fmla="*/ 3606071 w 7208901"/>
              <a:gd name="connsiteY0" fmla="*/ 456057 h 5958079"/>
              <a:gd name="connsiteX1" fmla="*/ 481204 w 7208901"/>
              <a:gd name="connsiteY1" fmla="*/ 3580924 h 5958079"/>
              <a:gd name="connsiteX2" fmla="*/ 481204 w 7208901"/>
              <a:gd name="connsiteY2" fmla="*/ 3580925 h 5958079"/>
              <a:gd name="connsiteX3" fmla="*/ 497338 w 7208901"/>
              <a:gd name="connsiteY3" fmla="*/ 3261423 h 5958079"/>
              <a:gd name="connsiteX4" fmla="*/ 3606071 w 7208901"/>
              <a:gd name="connsiteY4" fmla="*/ 456058 h 5958079"/>
              <a:gd name="connsiteX5" fmla="*/ 6714804 w 7208901"/>
              <a:gd name="connsiteY5" fmla="*/ 3261423 h 5958079"/>
              <a:gd name="connsiteX6" fmla="*/ 6730938 w 7208901"/>
              <a:gd name="connsiteY6" fmla="*/ 3580925 h 5958079"/>
              <a:gd name="connsiteX7" fmla="*/ 6730938 w 7208901"/>
              <a:gd name="connsiteY7" fmla="*/ 3580924 h 5958079"/>
              <a:gd name="connsiteX8" fmla="*/ 3606071 w 7208901"/>
              <a:gd name="connsiteY8" fmla="*/ 456057 h 5958079"/>
              <a:gd name="connsiteX9" fmla="*/ 3604450 w 7208901"/>
              <a:gd name="connsiteY9" fmla="*/ 0 h 5958079"/>
              <a:gd name="connsiteX10" fmla="*/ 7208901 w 7208901"/>
              <a:gd name="connsiteY10" fmla="*/ 3604450 h 5958079"/>
              <a:gd name="connsiteX11" fmla="*/ 6334411 w 7208901"/>
              <a:gd name="connsiteY11" fmla="*/ 5958078 h 5958079"/>
              <a:gd name="connsiteX12" fmla="*/ 5634516 w 7208901"/>
              <a:gd name="connsiteY12" fmla="*/ 5958078 h 5958079"/>
              <a:gd name="connsiteX13" fmla="*/ 5634515 w 7208901"/>
              <a:gd name="connsiteY13" fmla="*/ 5958079 h 5958079"/>
              <a:gd name="connsiteX14" fmla="*/ 1577627 w 7208901"/>
              <a:gd name="connsiteY14" fmla="*/ 5958079 h 5958079"/>
              <a:gd name="connsiteX15" fmla="*/ 1577626 w 7208901"/>
              <a:gd name="connsiteY15" fmla="*/ 5958078 h 5958079"/>
              <a:gd name="connsiteX16" fmla="*/ 874490 w 7208901"/>
              <a:gd name="connsiteY16" fmla="*/ 5958078 h 5958079"/>
              <a:gd name="connsiteX17" fmla="*/ 0 w 7208901"/>
              <a:gd name="connsiteY17" fmla="*/ 3604450 h 5958079"/>
              <a:gd name="connsiteX18" fmla="*/ 3604450 w 7208901"/>
              <a:gd name="connsiteY18" fmla="*/ 0 h 595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08901" h="5958079">
                <a:moveTo>
                  <a:pt x="3606071" y="456057"/>
                </a:moveTo>
                <a:cubicBezTo>
                  <a:pt x="1880331" y="456057"/>
                  <a:pt x="481204" y="1855089"/>
                  <a:pt x="481204" y="3580924"/>
                </a:cubicBezTo>
                <a:lnTo>
                  <a:pt x="481204" y="3580925"/>
                </a:lnTo>
                <a:lnTo>
                  <a:pt x="497338" y="3261423"/>
                </a:lnTo>
                <a:cubicBezTo>
                  <a:pt x="657371" y="1685676"/>
                  <a:pt x="1988190" y="456058"/>
                  <a:pt x="3606071" y="456058"/>
                </a:cubicBezTo>
                <a:cubicBezTo>
                  <a:pt x="5223953" y="456058"/>
                  <a:pt x="6554771" y="1685676"/>
                  <a:pt x="6714804" y="3261423"/>
                </a:cubicBezTo>
                <a:lnTo>
                  <a:pt x="6730938" y="3580925"/>
                </a:lnTo>
                <a:lnTo>
                  <a:pt x="6730938" y="3580924"/>
                </a:lnTo>
                <a:cubicBezTo>
                  <a:pt x="6730938" y="1855089"/>
                  <a:pt x="5331811" y="456057"/>
                  <a:pt x="3606071" y="456057"/>
                </a:cubicBezTo>
                <a:close/>
                <a:moveTo>
                  <a:pt x="3604450" y="0"/>
                </a:moveTo>
                <a:cubicBezTo>
                  <a:pt x="5595176" y="0"/>
                  <a:pt x="7208901" y="1613726"/>
                  <a:pt x="7208901" y="3604450"/>
                </a:cubicBezTo>
                <a:cubicBezTo>
                  <a:pt x="7208901" y="4503897"/>
                  <a:pt x="6879336" y="5326571"/>
                  <a:pt x="6334411" y="5958078"/>
                </a:cubicBezTo>
                <a:lnTo>
                  <a:pt x="5634516" y="5958078"/>
                </a:lnTo>
                <a:lnTo>
                  <a:pt x="5634515" y="5958079"/>
                </a:lnTo>
                <a:lnTo>
                  <a:pt x="1577627" y="5958079"/>
                </a:lnTo>
                <a:lnTo>
                  <a:pt x="1577626" y="5958078"/>
                </a:lnTo>
                <a:lnTo>
                  <a:pt x="874490" y="5958078"/>
                </a:lnTo>
                <a:cubicBezTo>
                  <a:pt x="329565" y="5326571"/>
                  <a:pt x="0" y="4503897"/>
                  <a:pt x="0" y="3604450"/>
                </a:cubicBezTo>
                <a:cubicBezTo>
                  <a:pt x="0" y="1613726"/>
                  <a:pt x="1613726" y="0"/>
                  <a:pt x="3604450" y="0"/>
                </a:cubicBezTo>
                <a:close/>
              </a:path>
            </a:pathLst>
          </a:custGeom>
          <a:solidFill>
            <a:srgbClr val="FFFFFF">
              <a:alpha val="65000"/>
            </a:srgbClr>
          </a:solidFill>
          <a:ln w="9525" cap="flat">
            <a:noFill/>
            <a:prstDash val="solid"/>
            <a:miter/>
          </a:ln>
          <a:effectLst>
            <a:outerShdw blurRad="152400" sx="102000" sy="102000" algn="ctr" rotWithShape="0">
              <a:prstClr val="black">
                <a:alpha val="5000"/>
              </a:prstClr>
            </a:outerShdw>
          </a:effectLst>
        </p:spPr>
        <p:txBody>
          <a:bodyPr wrap="square" rtlCol="0" anchor="ctr">
            <a:noAutofit/>
          </a:bodyPr>
          <a:lstStyle/>
          <a:p>
            <a:endParaRPr lang="en-US"/>
          </a:p>
        </p:txBody>
      </p:sp>
      <p:sp>
        <p:nvSpPr>
          <p:cNvPr id="10" name="Freeform: Shape 9">
            <a:extLst>
              <a:ext uri="{FF2B5EF4-FFF2-40B4-BE49-F238E27FC236}">
                <a16:creationId xmlns:a16="http://schemas.microsoft.com/office/drawing/2014/main" id="{06C0D530-2937-A485-C3A5-FA3DAF59B118}"/>
              </a:ext>
            </a:extLst>
          </p:cNvPr>
          <p:cNvSpPr/>
          <p:nvPr/>
        </p:nvSpPr>
        <p:spPr>
          <a:xfrm>
            <a:off x="2969515" y="1355981"/>
            <a:ext cx="6249733" cy="5502020"/>
          </a:xfrm>
          <a:custGeom>
            <a:avLst/>
            <a:gdLst>
              <a:gd name="connsiteX0" fmla="*/ 0 w 6249733"/>
              <a:gd name="connsiteY0" fmla="*/ 3124867 h 5502020"/>
              <a:gd name="connsiteX1" fmla="*/ 3124867 w 6249733"/>
              <a:gd name="connsiteY1" fmla="*/ 0 h 5502020"/>
              <a:gd name="connsiteX2" fmla="*/ 6249734 w 6249733"/>
              <a:gd name="connsiteY2" fmla="*/ 3124867 h 5502020"/>
              <a:gd name="connsiteX3" fmla="*/ 5153311 w 6249733"/>
              <a:gd name="connsiteY3" fmla="*/ 5502021 h 5502020"/>
              <a:gd name="connsiteX4" fmla="*/ 1096423 w 6249733"/>
              <a:gd name="connsiteY4" fmla="*/ 5502021 h 5502020"/>
              <a:gd name="connsiteX5" fmla="*/ 0 w 6249733"/>
              <a:gd name="connsiteY5" fmla="*/ 3124867 h 550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733" h="5502020">
                <a:moveTo>
                  <a:pt x="0" y="3124867"/>
                </a:moveTo>
                <a:cubicBezTo>
                  <a:pt x="0" y="1399032"/>
                  <a:pt x="1399127" y="0"/>
                  <a:pt x="3124867" y="0"/>
                </a:cubicBezTo>
                <a:cubicBezTo>
                  <a:pt x="4850607" y="0"/>
                  <a:pt x="6249734" y="1399032"/>
                  <a:pt x="6249734" y="3124867"/>
                </a:cubicBezTo>
                <a:cubicBezTo>
                  <a:pt x="6249734" y="4076605"/>
                  <a:pt x="5824442" y="4928902"/>
                  <a:pt x="5153311" y="5502021"/>
                </a:cubicBezTo>
                <a:lnTo>
                  <a:pt x="1096423" y="5502021"/>
                </a:lnTo>
                <a:cubicBezTo>
                  <a:pt x="425386" y="4928902"/>
                  <a:pt x="0" y="4076605"/>
                  <a:pt x="0" y="3124867"/>
                </a:cubicBezTo>
                <a:close/>
              </a:path>
            </a:pathLst>
          </a:custGeom>
          <a:solidFill>
            <a:srgbClr val="FFFFFF">
              <a:alpha val="70000"/>
            </a:srgbClr>
          </a:solidFill>
          <a:ln w="9525" cap="flat">
            <a:noFill/>
            <a:prstDash val="solid"/>
            <a:miter/>
          </a:ln>
          <a:effectLst>
            <a:outerShdw blurRad="152400" sx="102000" sy="102000" algn="ctr" rotWithShape="0">
              <a:prstClr val="black">
                <a:alpha val="5000"/>
              </a:prstClr>
            </a:outerShdw>
          </a:effectLst>
        </p:spPr>
        <p:txBody>
          <a:bodyPr wrap="square" rtlCol="0" anchor="ctr">
            <a:noAutofit/>
          </a:bodyPr>
          <a:lstStyle/>
          <a:p>
            <a:r>
              <a:rPr lang="en-US"/>
              <a:t> </a:t>
            </a:r>
          </a:p>
        </p:txBody>
      </p:sp>
      <p:sp>
        <p:nvSpPr>
          <p:cNvPr id="2" name="Freeform: Shape 1">
            <a:extLst>
              <a:ext uri="{FF2B5EF4-FFF2-40B4-BE49-F238E27FC236}">
                <a16:creationId xmlns:a16="http://schemas.microsoft.com/office/drawing/2014/main" id="{FD0AFC70-0A66-68FB-E1A5-59B6DE6CF2C5}"/>
              </a:ext>
            </a:extLst>
          </p:cNvPr>
          <p:cNvSpPr/>
          <p:nvPr/>
        </p:nvSpPr>
        <p:spPr>
          <a:xfrm>
            <a:off x="5658709" y="4990048"/>
            <a:ext cx="874585" cy="62579"/>
          </a:xfrm>
          <a:custGeom>
            <a:avLst/>
            <a:gdLst>
              <a:gd name="connsiteX0" fmla="*/ 0 w 874585"/>
              <a:gd name="connsiteY0" fmla="*/ 0 h 62579"/>
              <a:gd name="connsiteX1" fmla="*/ 874586 w 874585"/>
              <a:gd name="connsiteY1" fmla="*/ 0 h 62579"/>
              <a:gd name="connsiteX2" fmla="*/ 874586 w 874585"/>
              <a:gd name="connsiteY2" fmla="*/ 62579 h 62579"/>
              <a:gd name="connsiteX3" fmla="*/ 0 w 874585"/>
              <a:gd name="connsiteY3" fmla="*/ 62579 h 62579"/>
            </a:gdLst>
            <a:ahLst/>
            <a:cxnLst>
              <a:cxn ang="0">
                <a:pos x="connsiteX0" y="connsiteY0"/>
              </a:cxn>
              <a:cxn ang="0">
                <a:pos x="connsiteX1" y="connsiteY1"/>
              </a:cxn>
              <a:cxn ang="0">
                <a:pos x="connsiteX2" y="connsiteY2"/>
              </a:cxn>
              <a:cxn ang="0">
                <a:pos x="connsiteX3" y="connsiteY3"/>
              </a:cxn>
            </a:cxnLst>
            <a:rect l="l" t="t" r="r" b="b"/>
            <a:pathLst>
              <a:path w="874585" h="62579">
                <a:moveTo>
                  <a:pt x="0" y="0"/>
                </a:moveTo>
                <a:lnTo>
                  <a:pt x="874586" y="0"/>
                </a:lnTo>
                <a:lnTo>
                  <a:pt x="874586" y="62579"/>
                </a:lnTo>
                <a:lnTo>
                  <a:pt x="0" y="62579"/>
                </a:lnTo>
                <a:close/>
              </a:path>
            </a:pathLst>
          </a:custGeom>
          <a:solidFill>
            <a:srgbClr val="F593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5EA7AE7-8191-451E-1789-C5E673F04E83}"/>
              </a:ext>
            </a:extLst>
          </p:cNvPr>
          <p:cNvSpPr txBox="1"/>
          <p:nvPr/>
        </p:nvSpPr>
        <p:spPr>
          <a:xfrm>
            <a:off x="4043743" y="3045440"/>
            <a:ext cx="4172937" cy="1680717"/>
          </a:xfrm>
          <a:prstGeom prst="rect">
            <a:avLst/>
          </a:prstGeom>
          <a:noFill/>
        </p:spPr>
        <p:txBody>
          <a:bodyPr wrap="none" rtlCol="0">
            <a:spAutoFit/>
          </a:bodyPr>
          <a:lstStyle/>
          <a:p>
            <a:pPr algn="ctr">
              <a:lnSpc>
                <a:spcPts val="6400"/>
              </a:lnSpc>
            </a:pPr>
            <a:r>
              <a:rPr lang="en-US" sz="4800" dirty="0">
                <a:solidFill>
                  <a:srgbClr val="F39B1B"/>
                </a:solidFill>
                <a:latin typeface="Montserrat ExtraBold" panose="00000900000000000000" pitchFamily="2" charset="0"/>
                <a:cs typeface="Poppins ExtraBold" panose="00000900000000000000" pitchFamily="2" charset="0"/>
                <a:sym typeface="Poppins"/>
                <a:rtl val="0"/>
              </a:rPr>
              <a:t>Thank you</a:t>
            </a:r>
          </a:p>
          <a:p>
            <a:pPr algn="ctr">
              <a:lnSpc>
                <a:spcPts val="6400"/>
              </a:lnSpc>
            </a:pPr>
            <a:r>
              <a:rPr lang="en-US" sz="4800" dirty="0">
                <a:solidFill>
                  <a:srgbClr val="F39B1B"/>
                </a:solidFill>
                <a:latin typeface="Montserrat ExtraBold" panose="00000900000000000000" pitchFamily="2" charset="0"/>
                <a:cs typeface="Poppins ExtraBold" panose="00000900000000000000" pitchFamily="2" charset="0"/>
                <a:sym typeface="Poppins"/>
                <a:rtl val="0"/>
              </a:rPr>
              <a:t>for listening</a:t>
            </a:r>
          </a:p>
        </p:txBody>
      </p:sp>
      <p:sp>
        <p:nvSpPr>
          <p:cNvPr id="4" name="TextBox 3">
            <a:extLst>
              <a:ext uri="{FF2B5EF4-FFF2-40B4-BE49-F238E27FC236}">
                <a16:creationId xmlns:a16="http://schemas.microsoft.com/office/drawing/2014/main" id="{0784DF62-7378-C3F4-B84D-923139B72A74}"/>
              </a:ext>
            </a:extLst>
          </p:cNvPr>
          <p:cNvSpPr txBox="1"/>
          <p:nvPr/>
        </p:nvSpPr>
        <p:spPr>
          <a:xfrm>
            <a:off x="3788230" y="5284889"/>
            <a:ext cx="4615543" cy="369332"/>
          </a:xfrm>
          <a:prstGeom prst="rect">
            <a:avLst/>
          </a:prstGeom>
          <a:noFill/>
        </p:spPr>
        <p:txBody>
          <a:bodyPr wrap="square" rtlCol="0">
            <a:spAutoFit/>
          </a:bodyPr>
          <a:lstStyle/>
          <a:p>
            <a:pPr algn="ctr" fontAlgn="base"/>
            <a:r>
              <a:rPr lang="en-US" b="1" i="1" dirty="0"/>
              <a:t>Do you have any questions?</a:t>
            </a:r>
            <a:endParaRPr lang="en-US" dirty="0"/>
          </a:p>
        </p:txBody>
      </p:sp>
      <p:pic>
        <p:nvPicPr>
          <p:cNvPr id="24" name="Picture 23">
            <a:extLst>
              <a:ext uri="{FF2B5EF4-FFF2-40B4-BE49-F238E27FC236}">
                <a16:creationId xmlns:a16="http://schemas.microsoft.com/office/drawing/2014/main" id="{03787477-3AA4-0C4A-EA57-F60F859489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8104" y="1385084"/>
            <a:ext cx="1544216" cy="1544216"/>
          </a:xfrm>
          <a:prstGeom prst="rect">
            <a:avLst/>
          </a:prstGeom>
        </p:spPr>
      </p:pic>
      <p:pic>
        <p:nvPicPr>
          <p:cNvPr id="25" name="Picture 24">
            <a:extLst>
              <a:ext uri="{FF2B5EF4-FFF2-40B4-BE49-F238E27FC236}">
                <a16:creationId xmlns:a16="http://schemas.microsoft.com/office/drawing/2014/main" id="{71C6F0F4-6A4C-DC93-1C06-8546434126D9}"/>
              </a:ext>
            </a:extLst>
          </p:cNvPr>
          <p:cNvPicPr>
            <a:picLocks noChangeAspect="1"/>
          </p:cNvPicPr>
          <p:nvPr/>
        </p:nvPicPr>
        <p:blipFill>
          <a:blip r:embed="rId4"/>
          <a:stretch/>
        </p:blipFill>
        <p:spPr>
          <a:xfrm>
            <a:off x="10226611" y="237353"/>
            <a:ext cx="1766764" cy="494695"/>
          </a:xfrm>
          <a:prstGeom prst="rect">
            <a:avLst/>
          </a:prstGeom>
        </p:spPr>
      </p:pic>
    </p:spTree>
    <p:extLst>
      <p:ext uri="{BB962C8B-B14F-4D97-AF65-F5344CB8AC3E}">
        <p14:creationId xmlns:p14="http://schemas.microsoft.com/office/powerpoint/2010/main" val="366785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fltVal val="0"/>
                                          </p:val>
                                        </p:tav>
                                        <p:tav tm="100000">
                                          <p:val>
                                            <p:strVal val="#ppt_w"/>
                                          </p:val>
                                        </p:tav>
                                      </p:tavLst>
                                    </p:anim>
                                    <p:anim calcmode="lin" valueType="num">
                                      <p:cBhvr>
                                        <p:cTn id="18" dur="750" fill="hold"/>
                                        <p:tgtEl>
                                          <p:spTgt spid="10"/>
                                        </p:tgtEl>
                                        <p:attrNameLst>
                                          <p:attrName>ppt_h</p:attrName>
                                        </p:attrNameLst>
                                      </p:cBhvr>
                                      <p:tavLst>
                                        <p:tav tm="0">
                                          <p:val>
                                            <p:fltVal val="0"/>
                                          </p:val>
                                        </p:tav>
                                        <p:tav tm="100000">
                                          <p:val>
                                            <p:strVal val="#ppt_h"/>
                                          </p:val>
                                        </p:tav>
                                      </p:tavLst>
                                    </p:anim>
                                    <p:animEffect transition="in" filter="fade">
                                      <p:cBhvr>
                                        <p:cTn id="19" dur="750"/>
                                        <p:tgtEl>
                                          <p:spTgt spid="10"/>
                                        </p:tgtEl>
                                      </p:cBhvr>
                                    </p:animEffect>
                                  </p:childTnLst>
                                </p:cTn>
                              </p:par>
                            </p:childTnLst>
                          </p:cTn>
                        </p:par>
                        <p:par>
                          <p:cTn id="20" fill="hold">
                            <p:stCondLst>
                              <p:cond delay="950"/>
                            </p:stCondLst>
                            <p:childTnLst>
                              <p:par>
                                <p:cTn id="21" presetID="42" presetClass="entr" presetSubtype="0" fill="hold" grpId="0" nodeType="afterEffect">
                                  <p:stCondLst>
                                    <p:cond delay="0"/>
                                  </p:stCondLst>
                                  <p:iterate type="wd">
                                    <p:tmPct val="5000"/>
                                  </p:iterate>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1525"/>
                            </p:stCondLst>
                            <p:childTnLst>
                              <p:par>
                                <p:cTn id="27" presetID="22" presetClass="entr" presetSubtype="8"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par>
                                <p:cTn id="30" presetID="42" presetClass="entr" presetSubtype="0" fill="hold" grpId="0"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anim calcmode="lin" valueType="num">
                                      <p:cBhvr>
                                        <p:cTn id="33" dur="500" fill="hold"/>
                                        <p:tgtEl>
                                          <p:spTgt spid="4"/>
                                        </p:tgtEl>
                                        <p:attrNameLst>
                                          <p:attrName>ppt_x</p:attrName>
                                        </p:attrNameLst>
                                      </p:cBhvr>
                                      <p:tavLst>
                                        <p:tav tm="0">
                                          <p:val>
                                            <p:strVal val="#ppt_x"/>
                                          </p:val>
                                        </p:tav>
                                        <p:tav tm="100000">
                                          <p:val>
                                            <p:strVal val="#ppt_x"/>
                                          </p:val>
                                        </p:tav>
                                      </p:tavLst>
                                    </p:anim>
                                    <p:anim calcmode="lin" valueType="num">
                                      <p:cBhvr>
                                        <p:cTn id="34" dur="500" fill="hold"/>
                                        <p:tgtEl>
                                          <p:spTgt spid="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5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0" grpId="0" animBg="1"/>
      <p:bldP spid="2" grpId="0" animBg="1"/>
      <p:bldP spid="3"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6A5CD6FB0F80488A11C544E6209992" ma:contentTypeVersion="16" ma:contentTypeDescription="Create a new document." ma:contentTypeScope="" ma:versionID="b32e93dd592ff316d3c5d557fbcf065a">
  <xsd:schema xmlns:xsd="http://www.w3.org/2001/XMLSchema" xmlns:xs="http://www.w3.org/2001/XMLSchema" xmlns:p="http://schemas.microsoft.com/office/2006/metadata/properties" xmlns:ns2="ed391135-9e89-4ca6-b661-c07500df8f3d" xmlns:ns3="7c2a1f38-3a1f-4aa7-8b07-286b1f0dcc3a" targetNamespace="http://schemas.microsoft.com/office/2006/metadata/properties" ma:root="true" ma:fieldsID="3c2c5a3450bb634c17f86dafa28aa5d5" ns2:_="" ns3:_="">
    <xsd:import namespace="ed391135-9e89-4ca6-b661-c07500df8f3d"/>
    <xsd:import namespace="7c2a1f38-3a1f-4aa7-8b07-286b1f0dcc3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391135-9e89-4ca6-b661-c07500df8f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17afdaa-ed64-4dc3-b5a1-39736030f3b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2a1f38-3a1f-4aa7-8b07-286b1f0dcc3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37f9a32-1f45-4868-9e30-36ae0b931fc0}" ma:internalName="TaxCatchAll" ma:showField="CatchAllData" ma:web="7c2a1f38-3a1f-4aa7-8b07-286b1f0dcc3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c2a1f38-3a1f-4aa7-8b07-286b1f0dcc3a" xsi:nil="true"/>
    <lcf76f155ced4ddcb4097134ff3c332f xmlns="ed391135-9e89-4ca6-b661-c07500df8f3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1475761-6670-4BAB-A3C0-0076FE03C8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391135-9e89-4ca6-b661-c07500df8f3d"/>
    <ds:schemaRef ds:uri="7c2a1f38-3a1f-4aa7-8b07-286b1f0dcc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39BF166-AF2A-4854-9A2C-4F3D2E700A11}">
  <ds:schemaRefs>
    <ds:schemaRef ds:uri="http://schemas.microsoft.com/sharepoint/v3/contenttype/forms"/>
  </ds:schemaRefs>
</ds:datastoreItem>
</file>

<file path=customXml/itemProps3.xml><?xml version="1.0" encoding="utf-8"?>
<ds:datastoreItem xmlns:ds="http://schemas.openxmlformats.org/officeDocument/2006/customXml" ds:itemID="{6287D00A-E379-48B3-93E9-B5BBB655B958}">
  <ds:schemaRefs>
    <ds:schemaRef ds:uri="ed391135-9e89-4ca6-b661-c07500df8f3d"/>
    <ds:schemaRef ds:uri="http://www.w3.org/XML/1998/namespace"/>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7c2a1f38-3a1f-4aa7-8b07-286b1f0dcc3a"/>
  </ds:schemaRefs>
</ds:datastoreItem>
</file>

<file path=docProps/app.xml><?xml version="1.0" encoding="utf-8"?>
<Properties xmlns="http://schemas.openxmlformats.org/officeDocument/2006/extended-properties" xmlns:vt="http://schemas.openxmlformats.org/officeDocument/2006/docPropsVTypes">
  <TotalTime>402</TotalTime>
  <Words>1851</Words>
  <Application>Microsoft Office PowerPoint</Application>
  <PresentationFormat>Widescreen</PresentationFormat>
  <Paragraphs>258</Paragraphs>
  <Slides>20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Aptos</vt:lpstr>
      <vt:lpstr>Aptos Display</vt:lpstr>
      <vt:lpstr>Arial</vt:lpstr>
      <vt:lpstr>Cambria Math</vt:lpstr>
      <vt:lpstr>Montserrat</vt:lpstr>
      <vt:lpstr>Montserrat ExtraBold</vt:lpstr>
      <vt:lpstr>Poppins</vt:lpstr>
      <vt:lpstr>Poppins ExtraBold</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 St Cecilias</dc:creator>
  <cp:lastModifiedBy>Head St Cecilias</cp:lastModifiedBy>
  <cp:revision>3</cp:revision>
  <dcterms:created xsi:type="dcterms:W3CDTF">2026-09-10T10:55:53Z</dcterms:created>
  <dcterms:modified xsi:type="dcterms:W3CDTF">2026-09-21T16:40:57Z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0x010100976A5CD6FB0F80488A11C544E6209992</vt:lpwstr>
  </property>
  <property fmtid="{D5CDD505-2E9C-101B-9397-08002B2CF9AE}" pid="3" name="MediaServiceImageTags">
    <vt:lpwstr/>
  </property>
</Properties>
</file>